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28"/>
  </p:notesMasterIdLst>
  <p:handoutMasterIdLst>
    <p:handoutMasterId r:id="rId29"/>
  </p:handoutMasterIdLst>
  <p:sldIdLst>
    <p:sldId id="329" r:id="rId2"/>
    <p:sldId id="335" r:id="rId3"/>
    <p:sldId id="341" r:id="rId4"/>
    <p:sldId id="362" r:id="rId5"/>
    <p:sldId id="370" r:id="rId6"/>
    <p:sldId id="371" r:id="rId7"/>
    <p:sldId id="372" r:id="rId8"/>
    <p:sldId id="386" r:id="rId9"/>
    <p:sldId id="352" r:id="rId10"/>
    <p:sldId id="336" r:id="rId11"/>
    <p:sldId id="334" r:id="rId12"/>
    <p:sldId id="388" r:id="rId13"/>
    <p:sldId id="343" r:id="rId14"/>
    <p:sldId id="387" r:id="rId15"/>
    <p:sldId id="389" r:id="rId16"/>
    <p:sldId id="390" r:id="rId17"/>
    <p:sldId id="344" r:id="rId18"/>
    <p:sldId id="391" r:id="rId19"/>
    <p:sldId id="392" r:id="rId20"/>
    <p:sldId id="376" r:id="rId21"/>
    <p:sldId id="379" r:id="rId22"/>
    <p:sldId id="393" r:id="rId23"/>
    <p:sldId id="394" r:id="rId24"/>
    <p:sldId id="338" r:id="rId25"/>
    <p:sldId id="340" r:id="rId26"/>
    <p:sldId id="3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37AA99C-9CDF-45C0-93AE-45E8E5B75093}">
          <p14:sldIdLst>
            <p14:sldId id="329"/>
            <p14:sldId id="335"/>
            <p14:sldId id="341"/>
            <p14:sldId id="362"/>
            <p14:sldId id="370"/>
            <p14:sldId id="371"/>
            <p14:sldId id="372"/>
            <p14:sldId id="386"/>
            <p14:sldId id="352"/>
            <p14:sldId id="336"/>
            <p14:sldId id="334"/>
            <p14:sldId id="388"/>
            <p14:sldId id="343"/>
            <p14:sldId id="387"/>
            <p14:sldId id="389"/>
            <p14:sldId id="390"/>
            <p14:sldId id="344"/>
            <p14:sldId id="391"/>
            <p14:sldId id="392"/>
            <p14:sldId id="376"/>
            <p14:sldId id="379"/>
            <p14:sldId id="393"/>
            <p14:sldId id="394"/>
            <p14:sldId id="338"/>
            <p14:sldId id="340"/>
            <p14:sldId id="384"/>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extLst>
      <p:ext uri="{19B8F6BF-5375-455C-9EA6-DF929625EA0E}">
        <p15:presenceInfo xmlns:p15="http://schemas.microsoft.com/office/powerpoint/2012/main" userId="王宇晨" providerId="None"/>
      </p:ext>
    </p:extLst>
  </p:cmAuthor>
  <p:cmAuthor id="2" name="wang yuchen" initials="wy" lastIdx="1" clrIdx="1">
    <p:extLst>
      <p:ext uri="{19B8F6BF-5375-455C-9EA6-DF929625EA0E}">
        <p15:presenceInfo xmlns:p15="http://schemas.microsoft.com/office/powerpoint/2012/main" userId="f7b01d2737155d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9B69"/>
    <a:srgbClr val="385723"/>
    <a:srgbClr val="459F2D"/>
    <a:srgbClr val="9BAA90"/>
    <a:srgbClr val="C8352E"/>
    <a:srgbClr val="A1B5E0"/>
    <a:srgbClr val="384331"/>
    <a:srgbClr val="6E8360"/>
    <a:srgbClr val="6B2D0B"/>
    <a:srgbClr val="0240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1914" autoAdjust="0"/>
  </p:normalViewPr>
  <p:slideViewPr>
    <p:cSldViewPr snapToGrid="0">
      <p:cViewPr varScale="1">
        <p:scale>
          <a:sx n="88" d="100"/>
          <a:sy n="88" d="100"/>
        </p:scale>
        <p:origin x="243" y="38"/>
      </p:cViewPr>
      <p:guideLst>
        <p:guide orient="horz" pos="2205"/>
        <p:guide pos="3817"/>
      </p:guideLst>
    </p:cSldViewPr>
  </p:slideViewPr>
  <p:notesTextViewPr>
    <p:cViewPr>
      <p:scale>
        <a:sx n="3" d="2"/>
        <a:sy n="3" d="2"/>
      </p:scale>
      <p:origin x="0" y="0"/>
    </p:cViewPr>
  </p:notesTextViewPr>
  <p:notesViewPr>
    <p:cSldViewPr snapToGrid="0">
      <p:cViewPr varScale="1">
        <p:scale>
          <a:sx n="66" d="100"/>
          <a:sy n="66" d="100"/>
        </p:scale>
        <p:origin x="31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qun Zhou" userId="c1db6bc8bbb67074" providerId="LiveId" clId="{82CF210E-A132-4503-88EE-53179D7F5AAE}"/>
    <pc:docChg chg="undo redo custSel addSld modSld sldOrd">
      <pc:chgData name="Zequn Zhou" userId="c1db6bc8bbb67074" providerId="LiveId" clId="{82CF210E-A132-4503-88EE-53179D7F5AAE}" dt="2023-12-27T14:45:51.912" v="479"/>
      <pc:docMkLst>
        <pc:docMk/>
      </pc:docMkLst>
      <pc:sldChg chg="modSp mod">
        <pc:chgData name="Zequn Zhou" userId="c1db6bc8bbb67074" providerId="LiveId" clId="{82CF210E-A132-4503-88EE-53179D7F5AAE}" dt="2023-12-27T14:45:06.437" v="475" actId="1076"/>
        <pc:sldMkLst>
          <pc:docMk/>
          <pc:sldMk cId="208092582" sldId="329"/>
        </pc:sldMkLst>
        <pc:spChg chg="mod">
          <ac:chgData name="Zequn Zhou" userId="c1db6bc8bbb67074" providerId="LiveId" clId="{82CF210E-A132-4503-88EE-53179D7F5AAE}" dt="2023-12-27T14:45:06.437" v="475" actId="1076"/>
          <ac:spMkLst>
            <pc:docMk/>
            <pc:sldMk cId="208092582" sldId="329"/>
            <ac:spMk id="15" creationId="{C82A7345-ED5F-47ED-8D4B-D66306190B2D}"/>
          </ac:spMkLst>
        </pc:spChg>
      </pc:sldChg>
      <pc:sldChg chg="modSp mod">
        <pc:chgData name="Zequn Zhou" userId="c1db6bc8bbb67074" providerId="LiveId" clId="{82CF210E-A132-4503-88EE-53179D7F5AAE}" dt="2023-12-27T14:36:57.420" v="349"/>
        <pc:sldMkLst>
          <pc:docMk/>
          <pc:sldMk cId="4222016945" sldId="335"/>
        </pc:sldMkLst>
        <pc:spChg chg="mod">
          <ac:chgData name="Zequn Zhou" userId="c1db6bc8bbb67074" providerId="LiveId" clId="{82CF210E-A132-4503-88EE-53179D7F5AAE}" dt="2023-12-27T14:36:57.420" v="349"/>
          <ac:spMkLst>
            <pc:docMk/>
            <pc:sldMk cId="4222016945" sldId="335"/>
            <ac:spMk id="52" creationId="{E5324993-EAE2-41D6-A54A-F94F77D8A172}"/>
          </ac:spMkLst>
        </pc:spChg>
      </pc:sldChg>
      <pc:sldChg chg="modSp mod">
        <pc:chgData name="Zequn Zhou" userId="c1db6bc8bbb67074" providerId="LiveId" clId="{82CF210E-A132-4503-88EE-53179D7F5AAE}" dt="2023-12-27T14:36:51.832" v="346"/>
        <pc:sldMkLst>
          <pc:docMk/>
          <pc:sldMk cId="2800211863" sldId="336"/>
        </pc:sldMkLst>
        <pc:spChg chg="mod">
          <ac:chgData name="Zequn Zhou" userId="c1db6bc8bbb67074" providerId="LiveId" clId="{82CF210E-A132-4503-88EE-53179D7F5AAE}" dt="2023-12-27T14:36:51.832" v="346"/>
          <ac:spMkLst>
            <pc:docMk/>
            <pc:sldMk cId="2800211863" sldId="336"/>
            <ac:spMk id="52" creationId="{E5324993-EAE2-41D6-A54A-F94F77D8A172}"/>
          </ac:spMkLst>
        </pc:spChg>
      </pc:sldChg>
      <pc:sldChg chg="modSp mod">
        <pc:chgData name="Zequn Zhou" userId="c1db6bc8bbb67074" providerId="LiveId" clId="{82CF210E-A132-4503-88EE-53179D7F5AAE}" dt="2023-12-27T14:37:09.804" v="355"/>
        <pc:sldMkLst>
          <pc:docMk/>
          <pc:sldMk cId="1509960940" sldId="338"/>
        </pc:sldMkLst>
        <pc:spChg chg="mod">
          <ac:chgData name="Zequn Zhou" userId="c1db6bc8bbb67074" providerId="LiveId" clId="{82CF210E-A132-4503-88EE-53179D7F5AAE}" dt="2023-12-27T14:37:09.804" v="355"/>
          <ac:spMkLst>
            <pc:docMk/>
            <pc:sldMk cId="1509960940" sldId="338"/>
            <ac:spMk id="52" creationId="{E5324993-EAE2-41D6-A54A-F94F77D8A172}"/>
          </ac:spMkLst>
        </pc:spChg>
      </pc:sldChg>
      <pc:sldChg chg="addSp delSp modSp mod modNotesTx">
        <pc:chgData name="Zequn Zhou" userId="c1db6bc8bbb67074" providerId="LiveId" clId="{82CF210E-A132-4503-88EE-53179D7F5AAE}" dt="2023-12-27T14:45:51.912" v="479"/>
        <pc:sldMkLst>
          <pc:docMk/>
          <pc:sldMk cId="1880845270" sldId="352"/>
        </pc:sldMkLst>
        <pc:spChg chg="add mod">
          <ac:chgData name="Zequn Zhou" userId="c1db6bc8bbb67074" providerId="LiveId" clId="{82CF210E-A132-4503-88EE-53179D7F5AAE}" dt="2023-12-27T14:25:37.952" v="147" actId="14100"/>
          <ac:spMkLst>
            <pc:docMk/>
            <pc:sldMk cId="1880845270" sldId="352"/>
            <ac:spMk id="5" creationId="{848A72A2-0A37-3B91-0FA7-9930655E53D1}"/>
          </ac:spMkLst>
        </pc:spChg>
        <pc:spChg chg="add mod">
          <ac:chgData name="Zequn Zhou" userId="c1db6bc8bbb67074" providerId="LiveId" clId="{82CF210E-A132-4503-88EE-53179D7F5AAE}" dt="2023-12-27T14:38:01.828" v="391" actId="1036"/>
          <ac:spMkLst>
            <pc:docMk/>
            <pc:sldMk cId="1880845270" sldId="352"/>
            <ac:spMk id="6" creationId="{AC416B72-E002-4D70-A052-026B3BC262E0}"/>
          </ac:spMkLst>
        </pc:spChg>
        <pc:spChg chg="add mod">
          <ac:chgData name="Zequn Zhou" userId="c1db6bc8bbb67074" providerId="LiveId" clId="{82CF210E-A132-4503-88EE-53179D7F5AAE}" dt="2023-12-27T14:41:43.283" v="436" actId="207"/>
          <ac:spMkLst>
            <pc:docMk/>
            <pc:sldMk cId="1880845270" sldId="352"/>
            <ac:spMk id="7" creationId="{8E2CD7F6-D7FD-68F8-039D-36F8587951DA}"/>
          </ac:spMkLst>
        </pc:spChg>
        <pc:spChg chg="add mod">
          <ac:chgData name="Zequn Zhou" userId="c1db6bc8bbb67074" providerId="LiveId" clId="{82CF210E-A132-4503-88EE-53179D7F5AAE}" dt="2023-12-27T14:45:51.912" v="479"/>
          <ac:spMkLst>
            <pc:docMk/>
            <pc:sldMk cId="1880845270" sldId="352"/>
            <ac:spMk id="9" creationId="{0D40EE03-4FB5-C016-DE19-B588E80F2B6A}"/>
          </ac:spMkLst>
        </pc:spChg>
        <pc:spChg chg="mod">
          <ac:chgData name="Zequn Zhou" userId="c1db6bc8bbb67074" providerId="LiveId" clId="{82CF210E-A132-4503-88EE-53179D7F5AAE}" dt="2023-12-27T14:19:27.186" v="5" actId="1076"/>
          <ac:spMkLst>
            <pc:docMk/>
            <pc:sldMk cId="1880845270" sldId="352"/>
            <ac:spMk id="127" creationId="{58066540-2E5F-41F1-BE87-C96842105461}"/>
          </ac:spMkLst>
        </pc:spChg>
        <pc:spChg chg="mod">
          <ac:chgData name="Zequn Zhou" userId="c1db6bc8bbb67074" providerId="LiveId" clId="{82CF210E-A132-4503-88EE-53179D7F5AAE}" dt="2023-12-27T14:43:39.104" v="449"/>
          <ac:spMkLst>
            <pc:docMk/>
            <pc:sldMk cId="1880845270" sldId="352"/>
            <ac:spMk id="128" creationId="{62E90AB2-2E30-4BB3-918F-71914574BE7F}"/>
          </ac:spMkLst>
        </pc:spChg>
        <pc:picChg chg="add del mod">
          <ac:chgData name="Zequn Zhou" userId="c1db6bc8bbb67074" providerId="LiveId" clId="{82CF210E-A132-4503-88EE-53179D7F5AAE}" dt="2023-12-27T14:24:53.242" v="138" actId="478"/>
          <ac:picMkLst>
            <pc:docMk/>
            <pc:sldMk cId="1880845270" sldId="352"/>
            <ac:picMk id="4" creationId="{EF73AECB-9E89-A689-31AA-C8F7C976DF0B}"/>
          </ac:picMkLst>
        </pc:picChg>
      </pc:sldChg>
      <pc:sldChg chg="modSp mod">
        <pc:chgData name="Zequn Zhou" userId="c1db6bc8bbb67074" providerId="LiveId" clId="{82CF210E-A132-4503-88EE-53179D7F5AAE}" dt="2023-12-27T14:28:00.632" v="175" actId="20577"/>
        <pc:sldMkLst>
          <pc:docMk/>
          <pc:sldMk cId="4073523079" sldId="362"/>
        </pc:sldMkLst>
        <pc:graphicFrameChg chg="mod modGraphic">
          <ac:chgData name="Zequn Zhou" userId="c1db6bc8bbb67074" providerId="LiveId" clId="{82CF210E-A132-4503-88EE-53179D7F5AAE}" dt="2023-12-27T14:28:00.632" v="175" actId="20577"/>
          <ac:graphicFrameMkLst>
            <pc:docMk/>
            <pc:sldMk cId="4073523079" sldId="362"/>
            <ac:graphicFrameMk id="4" creationId="{B0F4C6AF-7C96-4D78-8C09-B35F72BBA783}"/>
          </ac:graphicFrameMkLst>
        </pc:graphicFrameChg>
      </pc:sldChg>
      <pc:sldChg chg="modSp mod">
        <pc:chgData name="Zequn Zhou" userId="c1db6bc8bbb67074" providerId="LiveId" clId="{82CF210E-A132-4503-88EE-53179D7F5AAE}" dt="2023-12-27T14:28:27.579" v="178" actId="20577"/>
        <pc:sldMkLst>
          <pc:docMk/>
          <pc:sldMk cId="2684381428" sldId="370"/>
        </pc:sldMkLst>
        <pc:spChg chg="mod">
          <ac:chgData name="Zequn Zhou" userId="c1db6bc8bbb67074" providerId="LiveId" clId="{82CF210E-A132-4503-88EE-53179D7F5AAE}" dt="2023-12-27T14:28:27.579" v="178" actId="20577"/>
          <ac:spMkLst>
            <pc:docMk/>
            <pc:sldMk cId="2684381428" sldId="370"/>
            <ac:spMk id="4" creationId="{45CEC0AE-E706-49FD-9275-3A834621E377}"/>
          </ac:spMkLst>
        </pc:spChg>
      </pc:sldChg>
      <pc:sldChg chg="addSp modSp mod">
        <pc:chgData name="Zequn Zhou" userId="c1db6bc8bbb67074" providerId="LiveId" clId="{82CF210E-A132-4503-88EE-53179D7F5AAE}" dt="2023-12-27T14:20:26.091" v="16" actId="1076"/>
        <pc:sldMkLst>
          <pc:docMk/>
          <pc:sldMk cId="95644261" sldId="372"/>
        </pc:sldMkLst>
        <pc:spChg chg="mod">
          <ac:chgData name="Zequn Zhou" userId="c1db6bc8bbb67074" providerId="LiveId" clId="{82CF210E-A132-4503-88EE-53179D7F5AAE}" dt="2023-12-27T14:20:06.800" v="10" actId="1076"/>
          <ac:spMkLst>
            <pc:docMk/>
            <pc:sldMk cId="95644261" sldId="372"/>
            <ac:spMk id="4" creationId="{C719B4C2-BB2C-9262-5650-81103C2F1725}"/>
          </ac:spMkLst>
        </pc:spChg>
        <pc:spChg chg="add mod">
          <ac:chgData name="Zequn Zhou" userId="c1db6bc8bbb67074" providerId="LiveId" clId="{82CF210E-A132-4503-88EE-53179D7F5AAE}" dt="2023-12-27T14:20:11.131" v="11" actId="1076"/>
          <ac:spMkLst>
            <pc:docMk/>
            <pc:sldMk cId="95644261" sldId="372"/>
            <ac:spMk id="5" creationId="{8D9EE494-C5CC-D6F8-D7A4-2B6FD92761D9}"/>
          </ac:spMkLst>
        </pc:spChg>
        <pc:spChg chg="add mod">
          <ac:chgData name="Zequn Zhou" userId="c1db6bc8bbb67074" providerId="LiveId" clId="{82CF210E-A132-4503-88EE-53179D7F5AAE}" dt="2023-12-27T14:20:23.547" v="15" actId="1076"/>
          <ac:spMkLst>
            <pc:docMk/>
            <pc:sldMk cId="95644261" sldId="372"/>
            <ac:spMk id="7" creationId="{298F5E91-4472-F32F-29E4-7EEEEE510099}"/>
          </ac:spMkLst>
        </pc:spChg>
        <pc:spChg chg="mod">
          <ac:chgData name="Zequn Zhou" userId="c1db6bc8bbb67074" providerId="LiveId" clId="{82CF210E-A132-4503-88EE-53179D7F5AAE}" dt="2023-12-27T14:20:18.039" v="13" actId="1076"/>
          <ac:spMkLst>
            <pc:docMk/>
            <pc:sldMk cId="95644261" sldId="372"/>
            <ac:spMk id="26" creationId="{96B731AE-2B41-463B-90B0-5B1B70499BB8}"/>
          </ac:spMkLst>
        </pc:spChg>
        <pc:spChg chg="mod">
          <ac:chgData name="Zequn Zhou" userId="c1db6bc8bbb67074" providerId="LiveId" clId="{82CF210E-A132-4503-88EE-53179D7F5AAE}" dt="2023-12-27T14:20:26.091" v="16" actId="1076"/>
          <ac:spMkLst>
            <pc:docMk/>
            <pc:sldMk cId="95644261" sldId="372"/>
            <ac:spMk id="34" creationId="{D27C19CF-71BF-48FE-9D08-CAD5BA9B777F}"/>
          </ac:spMkLst>
        </pc:spChg>
        <pc:spChg chg="mod">
          <ac:chgData name="Zequn Zhou" userId="c1db6bc8bbb67074" providerId="LiveId" clId="{82CF210E-A132-4503-88EE-53179D7F5AAE}" dt="2023-12-27T14:20:04.439" v="9" actId="1076"/>
          <ac:spMkLst>
            <pc:docMk/>
            <pc:sldMk cId="95644261" sldId="372"/>
            <ac:spMk id="44" creationId="{16E54036-E2AB-4A19-8D29-E291F4F3CB56}"/>
          </ac:spMkLst>
        </pc:spChg>
      </pc:sldChg>
      <pc:sldChg chg="modSp mod">
        <pc:chgData name="Zequn Zhou" userId="c1db6bc8bbb67074" providerId="LiveId" clId="{82CF210E-A132-4503-88EE-53179D7F5AAE}" dt="2023-12-27T14:37:05.206" v="352"/>
        <pc:sldMkLst>
          <pc:docMk/>
          <pc:sldMk cId="1000564717" sldId="376"/>
        </pc:sldMkLst>
        <pc:spChg chg="mod">
          <ac:chgData name="Zequn Zhou" userId="c1db6bc8bbb67074" providerId="LiveId" clId="{82CF210E-A132-4503-88EE-53179D7F5AAE}" dt="2023-12-27T14:37:05.206" v="352"/>
          <ac:spMkLst>
            <pc:docMk/>
            <pc:sldMk cId="1000564717" sldId="376"/>
            <ac:spMk id="52" creationId="{E5324993-EAE2-41D6-A54A-F94F77D8A172}"/>
          </ac:spMkLst>
        </pc:spChg>
      </pc:sldChg>
      <pc:sldChg chg="addSp delSp modSp add mod ord">
        <pc:chgData name="Zequn Zhou" userId="c1db6bc8bbb67074" providerId="LiveId" clId="{82CF210E-A132-4503-88EE-53179D7F5AAE}" dt="2023-12-27T14:24:49.894" v="137"/>
        <pc:sldMkLst>
          <pc:docMk/>
          <pc:sldMk cId="2485109061" sldId="386"/>
        </pc:sldMkLst>
        <pc:spChg chg="add mod">
          <ac:chgData name="Zequn Zhou" userId="c1db6bc8bbb67074" providerId="LiveId" clId="{82CF210E-A132-4503-88EE-53179D7F5AAE}" dt="2023-12-27T14:24:38.138" v="135" actId="207"/>
          <ac:spMkLst>
            <pc:docMk/>
            <pc:sldMk cId="2485109061" sldId="386"/>
            <ac:spMk id="5" creationId="{9D79C989-31A9-9914-2FE5-BDC6A32A4A0A}"/>
          </ac:spMkLst>
        </pc:spChg>
        <pc:spChg chg="del">
          <ac:chgData name="Zequn Zhou" userId="c1db6bc8bbb67074" providerId="LiveId" clId="{82CF210E-A132-4503-88EE-53179D7F5AAE}" dt="2023-12-27T14:21:31.960" v="36" actId="478"/>
          <ac:spMkLst>
            <pc:docMk/>
            <pc:sldMk cId="2485109061" sldId="386"/>
            <ac:spMk id="128" creationId="{62E90AB2-2E30-4BB3-918F-71914574BE7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F2B2B-1B62-4AED-A0C9-6F374DD59F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032666D-D55B-4D3E-A7C2-76EB1CEEBA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2024/1/4</a:t>
            </a:fld>
            <a:endParaRPr lang="zh-CN" altLang="en-US"/>
          </a:p>
        </p:txBody>
      </p:sp>
      <p:sp>
        <p:nvSpPr>
          <p:cNvPr id="4" name="页脚占位符 3">
            <a:extLst>
              <a:ext uri="{FF2B5EF4-FFF2-40B4-BE49-F238E27FC236}">
                <a16:creationId xmlns:a16="http://schemas.microsoft.com/office/drawing/2014/main" id="{EB25234A-09A5-4EB4-9517-08812643E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EF2DB2-BA86-431D-A263-D1D5ABA1C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400485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extLst>
      <p:ext uri="{BB962C8B-B14F-4D97-AF65-F5344CB8AC3E}">
        <p14:creationId xmlns:p14="http://schemas.microsoft.com/office/powerpoint/2010/main" val="6972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85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296762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122850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Hans-HK"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64435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890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17</a:t>
            </a:fld>
            <a:endParaRPr lang="zh-CN" altLang="en-US"/>
          </a:p>
        </p:txBody>
      </p:sp>
    </p:spTree>
    <p:extLst>
      <p:ext uri="{BB962C8B-B14F-4D97-AF65-F5344CB8AC3E}">
        <p14:creationId xmlns:p14="http://schemas.microsoft.com/office/powerpoint/2010/main" val="1869355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1610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2325268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Hans-HK"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2497270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Hans-HK"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22</a:t>
            </a:fld>
            <a:endParaRPr lang="zh-CN" altLang="en-US"/>
          </a:p>
        </p:txBody>
      </p:sp>
    </p:spTree>
    <p:extLst>
      <p:ext uri="{BB962C8B-B14F-4D97-AF65-F5344CB8AC3E}">
        <p14:creationId xmlns:p14="http://schemas.microsoft.com/office/powerpoint/2010/main" val="258474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Hans-HK"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extLst>
      <p:ext uri="{BB962C8B-B14F-4D97-AF65-F5344CB8AC3E}">
        <p14:creationId xmlns:p14="http://schemas.microsoft.com/office/powerpoint/2010/main" val="2640923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extLst>
      <p:ext uri="{BB962C8B-B14F-4D97-AF65-F5344CB8AC3E}">
        <p14:creationId xmlns:p14="http://schemas.microsoft.com/office/powerpoint/2010/main" val="2602715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634212-A9A7-4B0A-843A-3259CA589536}" type="slidenum">
              <a:rPr lang="zh-CN" altLang="en-US" smtClean="0"/>
              <a:t>25</a:t>
            </a:fld>
            <a:endParaRPr lang="zh-CN" altLang="en-US"/>
          </a:p>
        </p:txBody>
      </p:sp>
    </p:spTree>
    <p:extLst>
      <p:ext uri="{BB962C8B-B14F-4D97-AF65-F5344CB8AC3E}">
        <p14:creationId xmlns:p14="http://schemas.microsoft.com/office/powerpoint/2010/main" val="409053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extLst>
      <p:ext uri="{BB962C8B-B14F-4D97-AF65-F5344CB8AC3E}">
        <p14:creationId xmlns:p14="http://schemas.microsoft.com/office/powerpoint/2010/main" val="931286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extLst>
      <p:ext uri="{BB962C8B-B14F-4D97-AF65-F5344CB8AC3E}">
        <p14:creationId xmlns:p14="http://schemas.microsoft.com/office/powerpoint/2010/main" val="2580189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extLst>
      <p:ext uri="{BB962C8B-B14F-4D97-AF65-F5344CB8AC3E}">
        <p14:creationId xmlns:p14="http://schemas.microsoft.com/office/powerpoint/2010/main" val="123794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extLst>
      <p:ext uri="{BB962C8B-B14F-4D97-AF65-F5344CB8AC3E}">
        <p14:creationId xmlns:p14="http://schemas.microsoft.com/office/powerpoint/2010/main" val="737738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4246810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那么它是如何选择以及如何融合的呢</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1284563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P1p2</a:t>
            </a:r>
            <a:r>
              <a:rPr lang="zh-CN" altLang="en-US" dirty="0"/>
              <a:t>对应</a:t>
            </a:r>
            <a:r>
              <a:rPr lang="en-US" altLang="zh-CN" dirty="0"/>
              <a:t>f1f2</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1505612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4" name="Footer Placeholder 4">
            <a:extLst>
              <a:ext uri="{FF2B5EF4-FFF2-40B4-BE49-F238E27FC236}">
                <a16:creationId xmlns:a16="http://schemas.microsoft.com/office/drawing/2014/main" id="{65BE91AD-2333-48DD-B0B8-2C2E0D79740B}"/>
              </a:ext>
            </a:extLst>
          </p:cNvPr>
          <p:cNvSpPr txBox="1">
            <a:spLocks/>
          </p:cNvSpPr>
          <p:nvPr userDrawn="1"/>
        </p:nvSpPr>
        <p:spPr>
          <a:xfrm>
            <a:off x="4048376" y="6413479"/>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a:extLst>
              <a:ext uri="{FF2B5EF4-FFF2-40B4-BE49-F238E27FC236}">
                <a16:creationId xmlns:a16="http://schemas.microsoft.com/office/drawing/2014/main" id="{9A0C4C82-1BDC-4D03-BDBC-52477B2F2D0D}"/>
              </a:ext>
            </a:extLst>
          </p:cNvPr>
          <p:cNvSpPr txBox="1">
            <a:spLocks/>
          </p:cNvSpPr>
          <p:nvPr userDrawn="1"/>
        </p:nvSpPr>
        <p:spPr>
          <a:xfrm>
            <a:off x="838200" y="6413478"/>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pPr/>
              <a:t>2024/1/4</a:t>
            </a:fld>
            <a:endParaRPr lang="zh-CN" altLang="en-US" sz="1200">
              <a:solidFill>
                <a:schemeClr val="tx1"/>
              </a:solidFill>
              <a:latin typeface="+mn-lt"/>
            </a:endParaRPr>
          </a:p>
        </p:txBody>
      </p:sp>
      <p:pic>
        <p:nvPicPr>
          <p:cNvPr id="5" name="图片 4">
            <a:extLst>
              <a:ext uri="{FF2B5EF4-FFF2-40B4-BE49-F238E27FC236}">
                <a16:creationId xmlns:a16="http://schemas.microsoft.com/office/drawing/2014/main" id="{8EE98FB3-4769-4915-9D28-DE67360673A2}"/>
              </a:ext>
            </a:extLst>
          </p:cNvPr>
          <p:cNvPicPr>
            <a:picLocks noChangeAspect="1"/>
          </p:cNvPicPr>
          <p:nvPr userDrawn="1"/>
        </p:nvPicPr>
        <p:blipFill>
          <a:blip r:embed="rId2"/>
          <a:stretch>
            <a:fillRect/>
          </a:stretch>
        </p:blipFill>
        <p:spPr>
          <a:xfrm>
            <a:off x="0" y="1823422"/>
            <a:ext cx="12192000" cy="2281918"/>
          </a:xfrm>
          <a:prstGeom prst="rect">
            <a:avLst/>
          </a:prstGeom>
        </p:spPr>
      </p:pic>
    </p:spTree>
    <p:extLst>
      <p:ext uri="{BB962C8B-B14F-4D97-AF65-F5344CB8AC3E}">
        <p14:creationId xmlns:p14="http://schemas.microsoft.com/office/powerpoint/2010/main" val="150864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397A1699-D4A6-41A2-B2A2-C882688D9AEA}"/>
              </a:ext>
            </a:extLst>
          </p:cNvPr>
          <p:cNvSpPr/>
          <p:nvPr userDrawn="1"/>
        </p:nvSpPr>
        <p:spPr>
          <a:xfrm>
            <a:off x="243601" y="173419"/>
            <a:ext cx="11718700" cy="740981"/>
          </a:xfrm>
          <a:prstGeom prst="roundRect">
            <a:avLst/>
          </a:prstGeom>
          <a:solidFill>
            <a:srgbClr val="6E836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1089AC62-3A72-4F59-B75C-54ACA852B82D}"/>
              </a:ext>
            </a:extLst>
          </p:cNvPr>
          <p:cNvSpPr>
            <a:spLocks noGrp="1"/>
          </p:cNvSpPr>
          <p:nvPr>
            <p:ph type="sldNum" sz="quarter" idx="12"/>
          </p:nvPr>
        </p:nvSpPr>
        <p:spPr>
          <a:xfrm>
            <a:off x="11238829" y="6407033"/>
            <a:ext cx="723472" cy="365125"/>
          </a:xfrm>
        </p:spPr>
        <p:txBody>
          <a:bodyPr/>
          <a:lstStyle>
            <a:lvl1pPr>
              <a:defRPr>
                <a:solidFill>
                  <a:schemeClr val="tx1"/>
                </a:solidFill>
              </a:defRPr>
            </a:lvl1pPr>
          </a:lstStyle>
          <a:p>
            <a:fld id="{72A5E12F-523A-4D75-95A2-779F57F5D9E2}" type="slidenum">
              <a:rPr lang="zh-CN" altLang="en-US" smtClean="0"/>
              <a:pPr/>
              <a:t>‹#›</a:t>
            </a:fld>
            <a:endParaRPr lang="zh-CN" altLang="en-US"/>
          </a:p>
        </p:txBody>
      </p:sp>
      <p:pic>
        <p:nvPicPr>
          <p:cNvPr id="9" name="图片 8">
            <a:extLst>
              <a:ext uri="{FF2B5EF4-FFF2-40B4-BE49-F238E27FC236}">
                <a16:creationId xmlns:a16="http://schemas.microsoft.com/office/drawing/2014/main" id="{34F01A3D-2376-4DB9-A423-76AC14A92C57}"/>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l="-29" t="-1" r="68184" b="524"/>
          <a:stretch/>
        </p:blipFill>
        <p:spPr>
          <a:xfrm>
            <a:off x="11289945" y="233289"/>
            <a:ext cx="621240" cy="621240"/>
          </a:xfrm>
          <a:prstGeom prst="rect">
            <a:avLst/>
          </a:prstGeom>
        </p:spPr>
      </p:pic>
      <p:sp>
        <p:nvSpPr>
          <p:cNvPr id="3" name="文本占位符 2">
            <a:extLst>
              <a:ext uri="{FF2B5EF4-FFF2-40B4-BE49-F238E27FC236}">
                <a16:creationId xmlns:a16="http://schemas.microsoft.com/office/drawing/2014/main" id="{AFE2AA12-7B0A-4D2B-99D2-4D05AA78D69F}"/>
              </a:ext>
            </a:extLst>
          </p:cNvPr>
          <p:cNvSpPr>
            <a:spLocks noGrp="1"/>
          </p:cNvSpPr>
          <p:nvPr>
            <p:ph type="body" sz="quarter" idx="13"/>
          </p:nvPr>
        </p:nvSpPr>
        <p:spPr>
          <a:xfrm>
            <a:off x="291114" y="258953"/>
            <a:ext cx="10122886" cy="569912"/>
          </a:xfrm>
        </p:spPr>
        <p:txBody>
          <a:bodyPr>
            <a:normAutofit/>
          </a:bodyPr>
          <a:lstStyle>
            <a:lvl1pPr marL="0" indent="0" fontAlgn="ctr">
              <a:lnSpc>
                <a:spcPct val="100000"/>
              </a:lnSpc>
              <a:spcBef>
                <a:spcPts val="0"/>
              </a:spcBef>
              <a:buFontTx/>
              <a:buNone/>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Tree>
    <p:extLst>
      <p:ext uri="{BB962C8B-B14F-4D97-AF65-F5344CB8AC3E}">
        <p14:creationId xmlns:p14="http://schemas.microsoft.com/office/powerpoint/2010/main" val="4167359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9DE01F-82B8-4C81-9B06-97E4FDCE6A19}"/>
              </a:ext>
            </a:extLst>
          </p:cNvPr>
          <p:cNvPicPr>
            <a:picLocks noChangeAspect="1"/>
          </p:cNvPicPr>
          <p:nvPr userDrawn="1"/>
        </p:nvPicPr>
        <p:blipFill>
          <a:blip r:embed="rId2"/>
          <a:stretch>
            <a:fillRect/>
          </a:stretch>
        </p:blipFill>
        <p:spPr>
          <a:xfrm>
            <a:off x="4911288" y="3866330"/>
            <a:ext cx="3186947" cy="1661357"/>
          </a:xfrm>
          <a:prstGeom prst="rect">
            <a:avLst/>
          </a:prstGeom>
        </p:spPr>
      </p:pic>
      <p:pic>
        <p:nvPicPr>
          <p:cNvPr id="10" name="图片 9">
            <a:extLst>
              <a:ext uri="{FF2B5EF4-FFF2-40B4-BE49-F238E27FC236}">
                <a16:creationId xmlns:a16="http://schemas.microsoft.com/office/drawing/2014/main" id="{CB263455-85CC-49D0-95FB-460BD8F80A0B}"/>
              </a:ext>
            </a:extLst>
          </p:cNvPr>
          <p:cNvPicPr>
            <a:picLocks/>
          </p:cNvPicPr>
          <p:nvPr userDrawn="1"/>
        </p:nvPicPr>
        <p:blipFill>
          <a:blip r:embed="rId3"/>
          <a:stretch>
            <a:fillRect/>
          </a:stretch>
        </p:blipFill>
        <p:spPr>
          <a:xfrm>
            <a:off x="1209907" y="3866330"/>
            <a:ext cx="3101663" cy="1661363"/>
          </a:xfrm>
          <a:prstGeom prst="rect">
            <a:avLst/>
          </a:prstGeom>
        </p:spPr>
      </p:pic>
      <p:sp>
        <p:nvSpPr>
          <p:cNvPr id="11" name="文本框 10">
            <a:extLst>
              <a:ext uri="{FF2B5EF4-FFF2-40B4-BE49-F238E27FC236}">
                <a16:creationId xmlns:a16="http://schemas.microsoft.com/office/drawing/2014/main" id="{8622A32B-873F-470E-9C87-ABD6C7FF142D}"/>
              </a:ext>
            </a:extLst>
          </p:cNvPr>
          <p:cNvSpPr txBox="1"/>
          <p:nvPr userDrawn="1"/>
        </p:nvSpPr>
        <p:spPr>
          <a:xfrm>
            <a:off x="1941161" y="3167419"/>
            <a:ext cx="1639156"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a:extLst>
              <a:ext uri="{FF2B5EF4-FFF2-40B4-BE49-F238E27FC236}">
                <a16:creationId xmlns:a16="http://schemas.microsoft.com/office/drawing/2014/main" id="{A3E41757-CB0C-4C25-937C-7B242E5E19DC}"/>
              </a:ext>
            </a:extLst>
          </p:cNvPr>
          <p:cNvCxnSpPr>
            <a:cxnSpLocks/>
          </p:cNvCxnSpPr>
          <p:nvPr userDrawn="1"/>
        </p:nvCxnSpPr>
        <p:spPr>
          <a:xfrm>
            <a:off x="2391438" y="3708165"/>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8565202-40DC-408B-A261-A096173E7A2E}"/>
              </a:ext>
            </a:extLst>
          </p:cNvPr>
          <p:cNvCxnSpPr>
            <a:cxnSpLocks/>
          </p:cNvCxnSpPr>
          <p:nvPr userDrawn="1"/>
        </p:nvCxnSpPr>
        <p:spPr>
          <a:xfrm>
            <a:off x="2391438" y="1015879"/>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E91397E-C54D-4A56-8513-1CE9DF4A1CFF}"/>
              </a:ext>
            </a:extLst>
          </p:cNvPr>
          <p:cNvSpPr txBox="1"/>
          <p:nvPr userDrawn="1"/>
        </p:nvSpPr>
        <p:spPr>
          <a:xfrm>
            <a:off x="1209907" y="469321"/>
            <a:ext cx="31016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a:extLst>
              <a:ext uri="{FF2B5EF4-FFF2-40B4-BE49-F238E27FC236}">
                <a16:creationId xmlns:a16="http://schemas.microsoft.com/office/drawing/2014/main" id="{ABCA2976-D46F-437D-9A05-6AF7DC5758F2}"/>
              </a:ext>
            </a:extLst>
          </p:cNvPr>
          <p:cNvPicPr>
            <a:picLocks/>
          </p:cNvPicPr>
          <p:nvPr userDrawn="1"/>
        </p:nvPicPr>
        <p:blipFill>
          <a:blip r:embed="rId4"/>
          <a:stretch>
            <a:fillRect/>
          </a:stretch>
        </p:blipFill>
        <p:spPr>
          <a:xfrm>
            <a:off x="8175247" y="1165515"/>
            <a:ext cx="3101663" cy="1661363"/>
          </a:xfrm>
          <a:prstGeom prst="rect">
            <a:avLst/>
          </a:prstGeom>
        </p:spPr>
      </p:pic>
      <p:pic>
        <p:nvPicPr>
          <p:cNvPr id="16" name="图片 15">
            <a:extLst>
              <a:ext uri="{FF2B5EF4-FFF2-40B4-BE49-F238E27FC236}">
                <a16:creationId xmlns:a16="http://schemas.microsoft.com/office/drawing/2014/main" id="{24C86CEE-EF3B-480D-9978-D7E2045160FE}"/>
              </a:ext>
            </a:extLst>
          </p:cNvPr>
          <p:cNvPicPr>
            <a:picLocks/>
          </p:cNvPicPr>
          <p:nvPr userDrawn="1"/>
        </p:nvPicPr>
        <p:blipFill>
          <a:blip r:embed="rId5"/>
          <a:stretch>
            <a:fillRect/>
          </a:stretch>
        </p:blipFill>
        <p:spPr>
          <a:xfrm>
            <a:off x="4927970" y="1165516"/>
            <a:ext cx="3101663" cy="1661363"/>
          </a:xfrm>
          <a:prstGeom prst="rect">
            <a:avLst/>
          </a:prstGeom>
        </p:spPr>
      </p:pic>
      <p:sp>
        <p:nvSpPr>
          <p:cNvPr id="17" name="文本框 16">
            <a:extLst>
              <a:ext uri="{FF2B5EF4-FFF2-40B4-BE49-F238E27FC236}">
                <a16:creationId xmlns:a16="http://schemas.microsoft.com/office/drawing/2014/main" id="{150CDF40-5384-42C8-BB90-3B13AF2D9F61}"/>
              </a:ext>
            </a:extLst>
          </p:cNvPr>
          <p:cNvSpPr txBox="1"/>
          <p:nvPr userDrawn="1"/>
        </p:nvSpPr>
        <p:spPr>
          <a:xfrm>
            <a:off x="6919234" y="469321"/>
            <a:ext cx="2512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a:extLst>
              <a:ext uri="{FF2B5EF4-FFF2-40B4-BE49-F238E27FC236}">
                <a16:creationId xmlns:a16="http://schemas.microsoft.com/office/drawing/2014/main" id="{F1E5CFCF-CA0E-4F76-A1A8-6055D5773156}"/>
              </a:ext>
            </a:extLst>
          </p:cNvPr>
          <p:cNvCxnSpPr>
            <a:cxnSpLocks/>
          </p:cNvCxnSpPr>
          <p:nvPr userDrawn="1"/>
        </p:nvCxnSpPr>
        <p:spPr>
          <a:xfrm>
            <a:off x="7805947" y="1015879"/>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F31B9BA8-49A1-46C8-950D-AA666E90B364}"/>
              </a:ext>
            </a:extLst>
          </p:cNvPr>
          <p:cNvPicPr>
            <a:picLocks noChangeAspect="1"/>
          </p:cNvPicPr>
          <p:nvPr userDrawn="1"/>
        </p:nvPicPr>
        <p:blipFill>
          <a:blip r:embed="rId6"/>
          <a:stretch>
            <a:fillRect/>
          </a:stretch>
        </p:blipFill>
        <p:spPr>
          <a:xfrm>
            <a:off x="1208156" y="1164020"/>
            <a:ext cx="3105165" cy="1664352"/>
          </a:xfrm>
          <a:prstGeom prst="rect">
            <a:avLst/>
          </a:prstGeom>
        </p:spPr>
      </p:pic>
      <p:pic>
        <p:nvPicPr>
          <p:cNvPr id="2" name="图片 1">
            <a:extLst>
              <a:ext uri="{FF2B5EF4-FFF2-40B4-BE49-F238E27FC236}">
                <a16:creationId xmlns:a16="http://schemas.microsoft.com/office/drawing/2014/main" id="{9CB8BF88-8AE8-4B1D-BC31-3D18E8F3A6D3}"/>
              </a:ext>
            </a:extLst>
          </p:cNvPr>
          <p:cNvPicPr>
            <a:picLocks noChangeAspect="1"/>
          </p:cNvPicPr>
          <p:nvPr userDrawn="1"/>
        </p:nvPicPr>
        <p:blipFill>
          <a:blip r:embed="rId7"/>
          <a:stretch>
            <a:fillRect/>
          </a:stretch>
        </p:blipFill>
        <p:spPr>
          <a:xfrm>
            <a:off x="8697953" y="4697007"/>
            <a:ext cx="1930400" cy="247650"/>
          </a:xfrm>
          <a:prstGeom prst="rect">
            <a:avLst/>
          </a:prstGeom>
        </p:spPr>
      </p:pic>
      <p:pic>
        <p:nvPicPr>
          <p:cNvPr id="20" name="图片 19">
            <a:extLst>
              <a:ext uri="{FF2B5EF4-FFF2-40B4-BE49-F238E27FC236}">
                <a16:creationId xmlns:a16="http://schemas.microsoft.com/office/drawing/2014/main" id="{405F20DE-A2C1-4384-8C30-55A1F848862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544549" y="3708165"/>
            <a:ext cx="2234919" cy="532800"/>
          </a:xfrm>
          <a:prstGeom prst="rect">
            <a:avLst/>
          </a:prstGeom>
        </p:spPr>
      </p:pic>
      <p:sp>
        <p:nvSpPr>
          <p:cNvPr id="21" name="矩形: 圆角 20">
            <a:extLst>
              <a:ext uri="{FF2B5EF4-FFF2-40B4-BE49-F238E27FC236}">
                <a16:creationId xmlns:a16="http://schemas.microsoft.com/office/drawing/2014/main" id="{6C038CD9-1C61-4D2A-A992-27184F4E945A}"/>
              </a:ext>
            </a:extLst>
          </p:cNvPr>
          <p:cNvSpPr/>
          <p:nvPr userDrawn="1"/>
        </p:nvSpPr>
        <p:spPr>
          <a:xfrm>
            <a:off x="243601" y="173419"/>
            <a:ext cx="11718700" cy="740981"/>
          </a:xfrm>
          <a:prstGeom prst="roundRect">
            <a:avLst/>
          </a:prstGeom>
          <a:solidFill>
            <a:srgbClr val="6E836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271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BDBCC21-A946-42D1-8E49-C8601659AB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0375" y="236129"/>
            <a:ext cx="8591550" cy="6385741"/>
          </a:xfrm>
          <a:prstGeom prst="rect">
            <a:avLst/>
          </a:prstGeom>
        </p:spPr>
      </p:pic>
    </p:spTree>
    <p:extLst>
      <p:ext uri="{BB962C8B-B14F-4D97-AF65-F5344CB8AC3E}">
        <p14:creationId xmlns:p14="http://schemas.microsoft.com/office/powerpoint/2010/main" val="3148203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2024/1/4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extLst>
      <p:ext uri="{BB962C8B-B14F-4D97-AF65-F5344CB8AC3E}">
        <p14:creationId xmlns:p14="http://schemas.microsoft.com/office/powerpoint/2010/main" val="96070090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66" r:id="rId3"/>
    <p:sldLayoutId id="2147483690"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slide" Target="slide15.xml"/><Relationship Id="rId7" Type="http://schemas.openxmlformats.org/officeDocument/2006/relationships/image" Target="../media/image4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1.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20.png"/><Relationship Id="rId5" Type="http://schemas.openxmlformats.org/officeDocument/2006/relationships/image" Target="../media/image38.png"/><Relationship Id="rId15" Type="http://schemas.openxmlformats.org/officeDocument/2006/relationships/image" Target="../media/image46.png"/><Relationship Id="rId10" Type="http://schemas.openxmlformats.org/officeDocument/2006/relationships/image" Target="../media/image42.png"/><Relationship Id="rId19" Type="http://schemas.openxmlformats.org/officeDocument/2006/relationships/image" Target="../media/image50.png"/><Relationship Id="rId4" Type="http://schemas.openxmlformats.org/officeDocument/2006/relationships/image" Target="../media/image37.png"/><Relationship Id="rId9" Type="http://schemas.openxmlformats.org/officeDocument/2006/relationships/image" Target="../media/image36.png"/><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0.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0.png"/><Relationship Id="rId9" Type="http://schemas.openxmlformats.org/officeDocument/2006/relationships/image" Target="../media/image60.png"/><Relationship Id="rId1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76C1C2A-D76E-40EE-A051-2672A22132EE}"/>
              </a:ext>
            </a:extLst>
          </p:cNvPr>
          <p:cNvSpPr txBox="1"/>
          <p:nvPr/>
        </p:nvSpPr>
        <p:spPr>
          <a:xfrm>
            <a:off x="699455" y="2291175"/>
            <a:ext cx="10354801" cy="1277914"/>
          </a:xfrm>
          <a:prstGeom prst="rect">
            <a:avLst/>
          </a:prstGeom>
          <a:noFill/>
        </p:spPr>
        <p:txBody>
          <a:bodyPr wrap="square" rtlCol="0">
            <a:spAutoFit/>
          </a:bodyPr>
          <a:lstStyle/>
          <a:p>
            <a:pPr marL="0" marR="0" lvl="0" indent="0" algn="ctr" defTabSz="457200" rtl="0" eaLnBrk="1" fontAlgn="auto" latinLnBrk="0" hangingPunct="1">
              <a:lnSpc>
                <a:spcPct val="125000"/>
              </a:lnSpc>
              <a:spcBef>
                <a:spcPts val="1200"/>
              </a:spcBef>
              <a:spcAft>
                <a:spcPts val="1200"/>
              </a:spcAft>
              <a:buClrTx/>
              <a:buSzTx/>
              <a:buFontTx/>
              <a:buNone/>
              <a:tabLst/>
              <a:defRPr/>
            </a:pPr>
            <a:r>
              <a:rPr kumimoji="0" lang="en-US" altLang="zh-CN" sz="3200" b="1" i="0" u="none" strike="noStrike" kern="0" cap="none" normalizeH="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rPr>
              <a:t>Patch Proposal Network for Fast Semantic Segmentation of High-Resolution Images</a:t>
            </a:r>
            <a:endParaRPr lang="en-US" altLang="zh-CN" sz="3200" b="1" i="1" kern="0" dirty="0">
              <a:solidFill>
                <a:srgbClr val="FD9B69"/>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056BA263-45F7-4EF7-93FA-DCE1C83585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455" y="607866"/>
            <a:ext cx="2017186" cy="641190"/>
          </a:xfrm>
          <a:prstGeom prst="rect">
            <a:avLst/>
          </a:prstGeom>
        </p:spPr>
      </p:pic>
      <p:sp>
        <p:nvSpPr>
          <p:cNvPr id="6" name="文本框 5">
            <a:extLst>
              <a:ext uri="{FF2B5EF4-FFF2-40B4-BE49-F238E27FC236}">
                <a16:creationId xmlns:a16="http://schemas.microsoft.com/office/drawing/2014/main" id="{4293341B-0CDB-49FA-B5A7-B6D0A7FAE177}"/>
              </a:ext>
            </a:extLst>
          </p:cNvPr>
          <p:cNvSpPr txBox="1"/>
          <p:nvPr/>
        </p:nvSpPr>
        <p:spPr>
          <a:xfrm>
            <a:off x="1227599" y="4321700"/>
            <a:ext cx="9736802" cy="1260345"/>
          </a:xfrm>
          <a:prstGeom prst="rect">
            <a:avLst/>
          </a:prstGeom>
          <a:noFill/>
        </p:spPr>
        <p:txBody>
          <a:bodyPr wrap="square" rtlCol="0">
            <a:spAutoFit/>
          </a:bodyPr>
          <a:lstStyle/>
          <a:p>
            <a:pPr algn="ctr">
              <a:lnSpc>
                <a:spcPct val="130000"/>
              </a:lnSpc>
            </a:pPr>
            <a:r>
              <a:rPr lang="en-US" altLang="zh-CN" sz="2000" b="1" i="1" dirty="0">
                <a:solidFill>
                  <a:srgbClr val="6B2D0B"/>
                </a:solidFill>
                <a:ea typeface="微软雅黑" panose="020B0503020204020204" pitchFamily="34" charset="-122"/>
              </a:rPr>
              <a:t>AAAI-2020</a:t>
            </a:r>
          </a:p>
          <a:p>
            <a:pPr algn="ctr">
              <a:lnSpc>
                <a:spcPct val="130000"/>
              </a:lnSpc>
            </a:pPr>
            <a:r>
              <a:rPr lang="en-US" altLang="zh-CN" sz="2000" b="1" i="1" dirty="0">
                <a:solidFill>
                  <a:srgbClr val="6B2D0B"/>
                </a:solidFill>
                <a:ea typeface="微软雅黑" panose="020B0503020204020204" pitchFamily="34" charset="-122"/>
              </a:rPr>
              <a:t>Tong Wu, </a:t>
            </a:r>
            <a:r>
              <a:rPr lang="en-US" altLang="zh-CN" sz="2000" b="1" i="1" dirty="0" err="1">
                <a:solidFill>
                  <a:srgbClr val="6B2D0B"/>
                </a:solidFill>
                <a:ea typeface="微软雅黑" panose="020B0503020204020204" pitchFamily="34" charset="-122"/>
              </a:rPr>
              <a:t>Zhenzhen</a:t>
            </a:r>
            <a:r>
              <a:rPr lang="en-US" altLang="zh-CN" sz="2000" b="1" i="1" dirty="0">
                <a:solidFill>
                  <a:srgbClr val="6B2D0B"/>
                </a:solidFill>
                <a:ea typeface="微软雅黑" panose="020B0503020204020204" pitchFamily="34" charset="-122"/>
              </a:rPr>
              <a:t> Lei, </a:t>
            </a:r>
            <a:r>
              <a:rPr lang="en-US" altLang="zh-CN" sz="2000" b="1" i="1" dirty="0" err="1">
                <a:solidFill>
                  <a:srgbClr val="6B2D0B"/>
                </a:solidFill>
                <a:ea typeface="微软雅黑" panose="020B0503020204020204" pitchFamily="34" charset="-122"/>
              </a:rPr>
              <a:t>Bingqian</a:t>
            </a:r>
            <a:r>
              <a:rPr lang="en-US" altLang="zh-CN" sz="2000" b="1" i="1" dirty="0">
                <a:solidFill>
                  <a:srgbClr val="6B2D0B"/>
                </a:solidFill>
                <a:ea typeface="微软雅黑" panose="020B0503020204020204" pitchFamily="34" charset="-122"/>
              </a:rPr>
              <a:t> Lin, </a:t>
            </a:r>
            <a:r>
              <a:rPr lang="en-US" altLang="zh-CN" sz="2000" b="1" i="1" dirty="0" err="1">
                <a:solidFill>
                  <a:srgbClr val="6B2D0B"/>
                </a:solidFill>
                <a:ea typeface="微软雅黑" panose="020B0503020204020204" pitchFamily="34" charset="-122"/>
              </a:rPr>
              <a:t>Cuihua</a:t>
            </a:r>
            <a:r>
              <a:rPr lang="en-US" altLang="zh-CN" sz="2000" b="1" i="1" dirty="0">
                <a:solidFill>
                  <a:srgbClr val="6B2D0B"/>
                </a:solidFill>
                <a:ea typeface="微软雅黑" panose="020B0503020204020204" pitchFamily="34" charset="-122"/>
              </a:rPr>
              <a:t> Li, </a:t>
            </a:r>
            <a:r>
              <a:rPr lang="en-US" altLang="zh-CN" sz="2000" b="1" i="1" dirty="0" err="1">
                <a:solidFill>
                  <a:srgbClr val="6B2D0B"/>
                </a:solidFill>
                <a:ea typeface="微软雅黑" panose="020B0503020204020204" pitchFamily="34" charset="-122"/>
              </a:rPr>
              <a:t>Yanyun</a:t>
            </a:r>
            <a:r>
              <a:rPr lang="en-US" altLang="zh-CN" sz="2000" b="1" i="1" dirty="0">
                <a:solidFill>
                  <a:srgbClr val="6B2D0B"/>
                </a:solidFill>
                <a:ea typeface="微软雅黑" panose="020B0503020204020204" pitchFamily="34" charset="-122"/>
              </a:rPr>
              <a:t> Qu, Yuan Xie</a:t>
            </a:r>
          </a:p>
          <a:p>
            <a:pPr algn="ctr">
              <a:lnSpc>
                <a:spcPct val="130000"/>
              </a:lnSpc>
            </a:pPr>
            <a:r>
              <a:rPr lang="en-US" altLang="zh-CN" sz="2000" b="1" i="1" dirty="0">
                <a:solidFill>
                  <a:srgbClr val="6B2D0B"/>
                </a:solidFill>
                <a:ea typeface="微软雅黑" panose="020B0503020204020204" pitchFamily="34" charset="-122"/>
              </a:rPr>
              <a:t>Xiamen University, Fujian, China</a:t>
            </a:r>
          </a:p>
        </p:txBody>
      </p:sp>
      <p:sp>
        <p:nvSpPr>
          <p:cNvPr id="15" name="文本框 14">
            <a:extLst>
              <a:ext uri="{FF2B5EF4-FFF2-40B4-BE49-F238E27FC236}">
                <a16:creationId xmlns:a16="http://schemas.microsoft.com/office/drawing/2014/main" id="{C82A7345-ED5F-47ED-8D4B-D66306190B2D}"/>
              </a:ext>
            </a:extLst>
          </p:cNvPr>
          <p:cNvSpPr txBox="1"/>
          <p:nvPr/>
        </p:nvSpPr>
        <p:spPr>
          <a:xfrm>
            <a:off x="1008455" y="3494599"/>
            <a:ext cx="9736802" cy="533672"/>
          </a:xfrm>
          <a:prstGeom prst="rect">
            <a:avLst/>
          </a:prstGeom>
          <a:noFill/>
        </p:spPr>
        <p:txBody>
          <a:bodyPr wrap="square" rtlCol="0">
            <a:spAutoFit/>
          </a:bodyPr>
          <a:lstStyle/>
          <a:p>
            <a:pPr algn="ctr">
              <a:lnSpc>
                <a:spcPct val="130000"/>
              </a:lnSpc>
            </a:pPr>
            <a:r>
              <a:rPr lang="zh-CN" altLang="en-US" sz="2000" i="1" dirty="0">
                <a:solidFill>
                  <a:srgbClr val="6B2D0B"/>
                </a:solidFill>
                <a:ea typeface="微软雅黑" panose="020B0503020204020204" pitchFamily="34" charset="-122"/>
              </a:rPr>
              <a:t>用于高分辨率图像快速语义分割的</a:t>
            </a:r>
            <a:r>
              <a:rPr lang="zh-CN" altLang="en-US" sz="2000" b="1" i="1" dirty="0">
                <a:solidFill>
                  <a:srgbClr val="6B2D0B"/>
                </a:solidFill>
                <a:ea typeface="微软雅黑" panose="020B0503020204020204" pitchFamily="34" charset="-122"/>
              </a:rPr>
              <a:t>图像块建议网络 </a:t>
            </a:r>
            <a:r>
              <a:rPr lang="en-US" altLang="zh-CN" sz="2400" b="1" i="1" dirty="0">
                <a:solidFill>
                  <a:srgbClr val="6B2D0B"/>
                </a:solidFill>
                <a:ea typeface="微软雅黑" panose="020B0503020204020204" pitchFamily="34" charset="-122"/>
              </a:rPr>
              <a:t>PPN</a:t>
            </a:r>
          </a:p>
        </p:txBody>
      </p:sp>
    </p:spTree>
    <p:extLst>
      <p:ext uri="{BB962C8B-B14F-4D97-AF65-F5344CB8AC3E}">
        <p14:creationId xmlns:p14="http://schemas.microsoft.com/office/powerpoint/2010/main" val="20809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BCB42F4-D505-4AD8-BE45-4D9522A98167}"/>
              </a:ext>
            </a:extLst>
          </p:cNvPr>
          <p:cNvGrpSpPr/>
          <p:nvPr/>
        </p:nvGrpSpPr>
        <p:grpSpPr>
          <a:xfrm>
            <a:off x="3655902" y="1775113"/>
            <a:ext cx="4880195" cy="3611202"/>
            <a:chOff x="3655902" y="1775113"/>
            <a:chExt cx="4880195" cy="3611202"/>
          </a:xfrm>
        </p:grpSpPr>
        <p:grpSp>
          <p:nvGrpSpPr>
            <p:cNvPr id="40" name="组合 39">
              <a:extLst>
                <a:ext uri="{FF2B5EF4-FFF2-40B4-BE49-F238E27FC236}">
                  <a16:creationId xmlns:a16="http://schemas.microsoft.com/office/drawing/2014/main" id="{D51BD3CD-495D-442E-B42E-632B1C21B831}"/>
                </a:ext>
              </a:extLst>
            </p:cNvPr>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a:extLst>
                  <a:ext uri="{FF2B5EF4-FFF2-40B4-BE49-F238E27FC236}">
                    <a16:creationId xmlns:a16="http://schemas.microsoft.com/office/drawing/2014/main" id="{0C5BD5F4-47B1-43D4-B631-6CC25BF0AED8}"/>
                  </a:ext>
                </a:extLst>
              </p:cNvPr>
              <p:cNvGrpSpPr>
                <a:grpSpLocks noChangeAspect="1"/>
              </p:cNvGrpSpPr>
              <p:nvPr/>
            </p:nvGrpSpPr>
            <p:grpSpPr>
              <a:xfrm>
                <a:off x="3655902" y="1952115"/>
                <a:ext cx="190147" cy="180000"/>
                <a:chOff x="4660325" y="1866850"/>
                <a:chExt cx="68350" cy="58100"/>
              </a:xfrm>
              <a:grpFill/>
            </p:grpSpPr>
            <p:sp>
              <p:nvSpPr>
                <p:cNvPr id="34" name="Google Shape;864;p65">
                  <a:extLst>
                    <a:ext uri="{FF2B5EF4-FFF2-40B4-BE49-F238E27FC236}">
                      <a16:creationId xmlns:a16="http://schemas.microsoft.com/office/drawing/2014/main" id="{83DA97AF-7353-4BFC-B78A-A2DD0D10E04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5" name="Google Shape;865;p65">
                  <a:extLst>
                    <a:ext uri="{FF2B5EF4-FFF2-40B4-BE49-F238E27FC236}">
                      <a16:creationId xmlns:a16="http://schemas.microsoft.com/office/drawing/2014/main" id="{7408218B-B1F3-4A04-ACCF-F4EEE5EFFCB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31" name="Google Shape;863;p65">
                <a:extLst>
                  <a:ext uri="{FF2B5EF4-FFF2-40B4-BE49-F238E27FC236}">
                    <a16:creationId xmlns:a16="http://schemas.microsoft.com/office/drawing/2014/main" id="{3A398AE0-A1C6-4B72-9661-85E4992C3445}"/>
                  </a:ext>
                </a:extLst>
              </p:cNvPr>
              <p:cNvGrpSpPr>
                <a:grpSpLocks noChangeAspect="1"/>
              </p:cNvGrpSpPr>
              <p:nvPr/>
            </p:nvGrpSpPr>
            <p:grpSpPr>
              <a:xfrm flipH="1">
                <a:off x="8345950" y="1952115"/>
                <a:ext cx="190147" cy="180000"/>
                <a:chOff x="4660325" y="1866850"/>
                <a:chExt cx="68350" cy="58100"/>
              </a:xfrm>
              <a:grpFill/>
            </p:grpSpPr>
            <p:sp>
              <p:nvSpPr>
                <p:cNvPr id="32" name="Google Shape;864;p65">
                  <a:extLst>
                    <a:ext uri="{FF2B5EF4-FFF2-40B4-BE49-F238E27FC236}">
                      <a16:creationId xmlns:a16="http://schemas.microsoft.com/office/drawing/2014/main" id="{8BFFC187-05B0-4B83-A608-FE048CD4E5D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3" name="Google Shape;865;p65">
                  <a:extLst>
                    <a:ext uri="{FF2B5EF4-FFF2-40B4-BE49-F238E27FC236}">
                      <a16:creationId xmlns:a16="http://schemas.microsoft.com/office/drawing/2014/main" id="{33F554B8-DDF4-415D-8ED7-D7F027771C8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 name="矩形: 圆角 1">
                <a:extLst>
                  <a:ext uri="{FF2B5EF4-FFF2-40B4-BE49-F238E27FC236}">
                    <a16:creationId xmlns:a16="http://schemas.microsoft.com/office/drawing/2014/main" id="{AB4277B2-F5E6-41E8-93FF-2620DC02A6F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chemeClr val="tx1">
                        <a:lumMod val="50000"/>
                        <a:lumOff val="50000"/>
                      </a:schemeClr>
                    </a:solidFill>
                    <a:latin typeface="微软雅黑" panose="020B0503020204020204" pitchFamily="34" charset="-122"/>
                    <a:ea typeface="微软雅黑" panose="020B0503020204020204" pitchFamily="34" charset="-122"/>
                    <a:cs typeface="+mn-ea"/>
                  </a:rPr>
                  <a:t>研究背</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41" name="组合 40">
              <a:extLst>
                <a:ext uri="{FF2B5EF4-FFF2-40B4-BE49-F238E27FC236}">
                  <a16:creationId xmlns:a16="http://schemas.microsoft.com/office/drawing/2014/main" id="{93A06545-1BDB-4BEB-8B0D-C48FF5102746}"/>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a:extLst>
                  <a:ext uri="{FF2B5EF4-FFF2-40B4-BE49-F238E27FC236}">
                    <a16:creationId xmlns:a16="http://schemas.microsoft.com/office/drawing/2014/main" id="{062038D8-6C58-4DD7-BFA5-7BC85A3B5B7A}"/>
                  </a:ext>
                </a:extLst>
              </p:cNvPr>
              <p:cNvGrpSpPr>
                <a:grpSpLocks noChangeAspect="1"/>
              </p:cNvGrpSpPr>
              <p:nvPr/>
            </p:nvGrpSpPr>
            <p:grpSpPr>
              <a:xfrm>
                <a:off x="3655902" y="1952115"/>
                <a:ext cx="190147" cy="180000"/>
                <a:chOff x="4660325" y="1866850"/>
                <a:chExt cx="68350" cy="58100"/>
              </a:xfrm>
              <a:grpFill/>
            </p:grpSpPr>
            <p:sp>
              <p:nvSpPr>
                <p:cNvPr id="47" name="Google Shape;864;p65">
                  <a:extLst>
                    <a:ext uri="{FF2B5EF4-FFF2-40B4-BE49-F238E27FC236}">
                      <a16:creationId xmlns:a16="http://schemas.microsoft.com/office/drawing/2014/main" id="{43B58AC1-D484-4BBA-BCB0-8DEFFFF871F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a:extLst>
                    <a:ext uri="{FF2B5EF4-FFF2-40B4-BE49-F238E27FC236}">
                      <a16:creationId xmlns:a16="http://schemas.microsoft.com/office/drawing/2014/main" id="{11EA5E8A-0E15-4F82-BB30-9D673D09D21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a:extLst>
                  <a:ext uri="{FF2B5EF4-FFF2-40B4-BE49-F238E27FC236}">
                    <a16:creationId xmlns:a16="http://schemas.microsoft.com/office/drawing/2014/main" id="{6172B4EA-E82D-46A9-A590-261E717E382C}"/>
                  </a:ext>
                </a:extLst>
              </p:cNvPr>
              <p:cNvGrpSpPr>
                <a:grpSpLocks noChangeAspect="1"/>
              </p:cNvGrpSpPr>
              <p:nvPr/>
            </p:nvGrpSpPr>
            <p:grpSpPr>
              <a:xfrm flipH="1">
                <a:off x="8345950" y="1952115"/>
                <a:ext cx="190147" cy="180000"/>
                <a:chOff x="4660325" y="1866850"/>
                <a:chExt cx="68350" cy="58100"/>
              </a:xfrm>
              <a:grpFill/>
            </p:grpSpPr>
            <p:sp>
              <p:nvSpPr>
                <p:cNvPr id="45" name="Google Shape;864;p65">
                  <a:extLst>
                    <a:ext uri="{FF2B5EF4-FFF2-40B4-BE49-F238E27FC236}">
                      <a16:creationId xmlns:a16="http://schemas.microsoft.com/office/drawing/2014/main" id="{51BBC8D3-38F6-4CA6-9F93-43839EEB9EE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a:extLst>
                    <a:ext uri="{FF2B5EF4-FFF2-40B4-BE49-F238E27FC236}">
                      <a16:creationId xmlns:a16="http://schemas.microsoft.com/office/drawing/2014/main" id="{CD08B401-F2A2-4D37-A950-6771F9180D4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a:extLst>
                  <a:ext uri="{FF2B5EF4-FFF2-40B4-BE49-F238E27FC236}">
                    <a16:creationId xmlns:a16="http://schemas.microsoft.com/office/drawing/2014/main" id="{345251A9-4A12-4AA4-9F42-EB72D7171FF0}"/>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总结</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49" name="组合 48">
              <a:extLst>
                <a:ext uri="{FF2B5EF4-FFF2-40B4-BE49-F238E27FC236}">
                  <a16:creationId xmlns:a16="http://schemas.microsoft.com/office/drawing/2014/main" id="{7211E3EF-3CD2-4885-B8D6-19889D0555A5}"/>
                </a:ext>
              </a:extLst>
            </p:cNvPr>
            <p:cNvGrpSpPr/>
            <p:nvPr/>
          </p:nvGrpSpPr>
          <p:grpSpPr>
            <a:xfrm>
              <a:off x="3655902" y="2794496"/>
              <a:ext cx="4880195" cy="553054"/>
              <a:chOff x="3655902" y="1765588"/>
              <a:chExt cx="4880195" cy="553054"/>
            </a:xfrm>
          </p:grpSpPr>
          <p:grpSp>
            <p:nvGrpSpPr>
              <p:cNvPr id="50" name="Google Shape;863;p65">
                <a:extLst>
                  <a:ext uri="{FF2B5EF4-FFF2-40B4-BE49-F238E27FC236}">
                    <a16:creationId xmlns:a16="http://schemas.microsoft.com/office/drawing/2014/main" id="{B6D0FC00-85BE-44AC-8473-9F2B9ACFEFCE}"/>
                  </a:ext>
                </a:extLst>
              </p:cNvPr>
              <p:cNvGrpSpPr>
                <a:grpSpLocks noChangeAspect="1"/>
              </p:cNvGrpSpPr>
              <p:nvPr/>
            </p:nvGrpSpPr>
            <p:grpSpPr>
              <a:xfrm>
                <a:off x="3655902" y="1952115"/>
                <a:ext cx="190147" cy="180000"/>
                <a:chOff x="4660325" y="1866850"/>
                <a:chExt cx="68350" cy="58100"/>
              </a:xfrm>
            </p:grpSpPr>
            <p:sp>
              <p:nvSpPr>
                <p:cNvPr id="55" name="Google Shape;864;p65">
                  <a:extLst>
                    <a:ext uri="{FF2B5EF4-FFF2-40B4-BE49-F238E27FC236}">
                      <a16:creationId xmlns:a16="http://schemas.microsoft.com/office/drawing/2014/main" id="{AA8FF36E-A1BD-41F1-837F-22C50C4BEC8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 name="Google Shape;865;p65">
                  <a:extLst>
                    <a:ext uri="{FF2B5EF4-FFF2-40B4-BE49-F238E27FC236}">
                      <a16:creationId xmlns:a16="http://schemas.microsoft.com/office/drawing/2014/main" id="{EF98A894-6D76-41AD-8D1F-9ABA94AFB49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1" name="Google Shape;863;p65">
                <a:extLst>
                  <a:ext uri="{FF2B5EF4-FFF2-40B4-BE49-F238E27FC236}">
                    <a16:creationId xmlns:a16="http://schemas.microsoft.com/office/drawing/2014/main" id="{4C3FD5DC-5813-4680-A5F1-8D6D7D735CD1}"/>
                  </a:ext>
                </a:extLst>
              </p:cNvPr>
              <p:cNvGrpSpPr>
                <a:grpSpLocks noChangeAspect="1"/>
              </p:cNvGrpSpPr>
              <p:nvPr/>
            </p:nvGrpSpPr>
            <p:grpSpPr>
              <a:xfrm flipH="1">
                <a:off x="8345950" y="1952115"/>
                <a:ext cx="190147" cy="180000"/>
                <a:chOff x="4660325" y="1866850"/>
                <a:chExt cx="68350" cy="58100"/>
              </a:xfrm>
            </p:grpSpPr>
            <p:sp>
              <p:nvSpPr>
                <p:cNvPr id="53" name="Google Shape;864;p65">
                  <a:extLst>
                    <a:ext uri="{FF2B5EF4-FFF2-40B4-BE49-F238E27FC236}">
                      <a16:creationId xmlns:a16="http://schemas.microsoft.com/office/drawing/2014/main" id="{BE71189A-468A-4E72-9F2E-330BFCDC74F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4" name="Google Shape;865;p65">
                  <a:extLst>
                    <a:ext uri="{FF2B5EF4-FFF2-40B4-BE49-F238E27FC236}">
                      <a16:creationId xmlns:a16="http://schemas.microsoft.com/office/drawing/2014/main" id="{C683ABD6-4A24-417F-9EDE-F9E8CFB654F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52" name="矩形: 圆角 51">
                <a:extLst>
                  <a:ext uri="{FF2B5EF4-FFF2-40B4-BE49-F238E27FC236}">
                    <a16:creationId xmlns:a16="http://schemas.microsoft.com/office/drawing/2014/main" id="{E5324993-EAE2-41D6-A54A-F94F77D8A172}"/>
                  </a:ext>
                </a:extLst>
              </p:cNvPr>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rgbClr val="384331"/>
                    </a:solidFill>
                    <a:latin typeface="微软雅黑" panose="020B0503020204020204" pitchFamily="34" charset="-122"/>
                    <a:ea typeface="微软雅黑" panose="020B0503020204020204" pitchFamily="34" charset="-122"/>
                    <a:cs typeface="+mn-ea"/>
                  </a:rPr>
                  <a:t>技术方法</a:t>
                </a:r>
                <a:endParaRPr lang="zh-CN" altLang="en-US" sz="2800" b="1" dirty="0">
                  <a:solidFill>
                    <a:srgbClr val="384331"/>
                  </a:solidFill>
                  <a:latin typeface="微软雅黑" panose="020B0503020204020204" pitchFamily="34" charset="-122"/>
                  <a:ea typeface="微软雅黑" panose="020B0503020204020204" pitchFamily="34" charset="-122"/>
                  <a:cs typeface="+mn-ea"/>
                </a:endParaRPr>
              </a:p>
            </p:txBody>
          </p:sp>
        </p:grpSp>
        <p:grpSp>
          <p:nvGrpSpPr>
            <p:cNvPr id="57" name="组合 56">
              <a:extLst>
                <a:ext uri="{FF2B5EF4-FFF2-40B4-BE49-F238E27FC236}">
                  <a16:creationId xmlns:a16="http://schemas.microsoft.com/office/drawing/2014/main" id="{7AF34D6B-3A32-4D5C-99B2-1F5EFA906A79}"/>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a:extLst>
                  <a:ext uri="{FF2B5EF4-FFF2-40B4-BE49-F238E27FC236}">
                    <a16:creationId xmlns:a16="http://schemas.microsoft.com/office/drawing/2014/main" id="{61841E0E-60DA-4EB5-9C41-32A1E098356A}"/>
                  </a:ext>
                </a:extLst>
              </p:cNvPr>
              <p:cNvGrpSpPr>
                <a:grpSpLocks noChangeAspect="1"/>
              </p:cNvGrpSpPr>
              <p:nvPr/>
            </p:nvGrpSpPr>
            <p:grpSpPr>
              <a:xfrm>
                <a:off x="3655902" y="1952115"/>
                <a:ext cx="190147" cy="180000"/>
                <a:chOff x="4660325" y="1866850"/>
                <a:chExt cx="68350" cy="58100"/>
              </a:xfrm>
              <a:grpFill/>
            </p:grpSpPr>
            <p:sp>
              <p:nvSpPr>
                <p:cNvPr id="63" name="Google Shape;864;p65">
                  <a:extLst>
                    <a:ext uri="{FF2B5EF4-FFF2-40B4-BE49-F238E27FC236}">
                      <a16:creationId xmlns:a16="http://schemas.microsoft.com/office/drawing/2014/main" id="{D5B9272C-9D24-4DA4-8BCE-B332C738D1F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4" name="Google Shape;865;p65">
                  <a:extLst>
                    <a:ext uri="{FF2B5EF4-FFF2-40B4-BE49-F238E27FC236}">
                      <a16:creationId xmlns:a16="http://schemas.microsoft.com/office/drawing/2014/main" id="{3DB3FDF9-4405-4766-AD27-0F6EE2B87B6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9" name="Google Shape;863;p65">
                <a:extLst>
                  <a:ext uri="{FF2B5EF4-FFF2-40B4-BE49-F238E27FC236}">
                    <a16:creationId xmlns:a16="http://schemas.microsoft.com/office/drawing/2014/main" id="{3D838D48-EDEC-49C0-BA55-F914B935B78E}"/>
                  </a:ext>
                </a:extLst>
              </p:cNvPr>
              <p:cNvGrpSpPr>
                <a:grpSpLocks noChangeAspect="1"/>
              </p:cNvGrpSpPr>
              <p:nvPr/>
            </p:nvGrpSpPr>
            <p:grpSpPr>
              <a:xfrm flipH="1">
                <a:off x="8345950" y="1952115"/>
                <a:ext cx="190147" cy="180000"/>
                <a:chOff x="4660325" y="1866850"/>
                <a:chExt cx="68350" cy="58100"/>
              </a:xfrm>
              <a:grpFill/>
            </p:grpSpPr>
            <p:sp>
              <p:nvSpPr>
                <p:cNvPr id="61" name="Google Shape;864;p65">
                  <a:extLst>
                    <a:ext uri="{FF2B5EF4-FFF2-40B4-BE49-F238E27FC236}">
                      <a16:creationId xmlns:a16="http://schemas.microsoft.com/office/drawing/2014/main" id="{DD7C8A5F-4AC8-437D-A12D-0933D958743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a:extLst>
                    <a:ext uri="{FF2B5EF4-FFF2-40B4-BE49-F238E27FC236}">
                      <a16:creationId xmlns:a16="http://schemas.microsoft.com/office/drawing/2014/main" id="{E7ADB537-63DE-4FF4-878E-1203F66AB58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60" name="矩形: 圆角 59">
                <a:extLst>
                  <a:ext uri="{FF2B5EF4-FFF2-40B4-BE49-F238E27FC236}">
                    <a16:creationId xmlns:a16="http://schemas.microsoft.com/office/drawing/2014/main" id="{F2AD1DFC-345F-4BED-A41D-A1F79E77A008}"/>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实验结果</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sp>
        <p:nvSpPr>
          <p:cNvPr id="3" name="文本占位符 2">
            <a:extLst>
              <a:ext uri="{FF2B5EF4-FFF2-40B4-BE49-F238E27FC236}">
                <a16:creationId xmlns:a16="http://schemas.microsoft.com/office/drawing/2014/main" id="{30050878-1F4F-4910-8C7E-8D29F613C4E4}"/>
              </a:ext>
            </a:extLst>
          </p:cNvPr>
          <p:cNvSpPr>
            <a:spLocks noGrp="1"/>
          </p:cNvSpPr>
          <p:nvPr>
            <p:ph type="body" sz="quarter" idx="13"/>
          </p:nvPr>
        </p:nvSpPr>
        <p:spPr/>
        <p:txBody>
          <a:bodyPr/>
          <a:lstStyle/>
          <a:p>
            <a:r>
              <a:rPr lang="zh-CN" altLang="en-US" dirty="0"/>
              <a:t>提纲</a:t>
            </a:r>
          </a:p>
        </p:txBody>
      </p:sp>
    </p:spTree>
    <p:extLst>
      <p:ext uri="{BB962C8B-B14F-4D97-AF65-F5344CB8AC3E}">
        <p14:creationId xmlns:p14="http://schemas.microsoft.com/office/powerpoint/2010/main" val="2800211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FE8306-9687-4941-B1D1-2D07FEFB4162}"/>
              </a:ext>
            </a:extLst>
          </p:cNvPr>
          <p:cNvSpPr>
            <a:spLocks noGrp="1"/>
          </p:cNvSpPr>
          <p:nvPr>
            <p:ph type="sldNum" sz="quarter" idx="12"/>
          </p:nvPr>
        </p:nvSpPr>
        <p:spPr/>
        <p:txBody>
          <a:bodyPr/>
          <a:lstStyle/>
          <a:p>
            <a:fld id="{72A5E12F-523A-4D75-95A2-779F57F5D9E2}" type="slidenum">
              <a:rPr lang="zh-CN" altLang="en-US" smtClean="0"/>
              <a:pPr/>
              <a:t>11</a:t>
            </a:fld>
            <a:endParaRPr lang="zh-CN" altLang="en-US"/>
          </a:p>
        </p:txBody>
      </p:sp>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zh-CN" altLang="en-US" dirty="0"/>
              <a:t>技术路线</a:t>
            </a:r>
            <a:r>
              <a:rPr lang="en-US" altLang="zh-CN" dirty="0"/>
              <a:t>—Overview</a:t>
            </a:r>
            <a:endParaRPr lang="zh-CN" altLang="en-US" dirty="0"/>
          </a:p>
        </p:txBody>
      </p:sp>
      <p:sp>
        <p:nvSpPr>
          <p:cNvPr id="8" name="文本框 7">
            <a:extLst>
              <a:ext uri="{FF2B5EF4-FFF2-40B4-BE49-F238E27FC236}">
                <a16:creationId xmlns:a16="http://schemas.microsoft.com/office/drawing/2014/main" id="{74307321-726A-42BC-B367-2E101A087161}"/>
              </a:ext>
            </a:extLst>
          </p:cNvPr>
          <p:cNvSpPr txBox="1"/>
          <p:nvPr/>
        </p:nvSpPr>
        <p:spPr>
          <a:xfrm>
            <a:off x="229699" y="4970329"/>
            <a:ext cx="11996874" cy="1569660"/>
          </a:xfrm>
          <a:prstGeom prst="rect">
            <a:avLst/>
          </a:prstGeom>
          <a:noFill/>
        </p:spPr>
        <p:txBody>
          <a:bodyPr wrap="none" rtlCol="0">
            <a:spAutoFit/>
          </a:bodyPr>
          <a:lstStyle/>
          <a:p>
            <a:pPr marL="285750" indent="-285750">
              <a:buFont typeface="Arial" panose="020B0604020202020204" pitchFamily="34" charset="0"/>
              <a:buChar char="•"/>
            </a:pPr>
            <a:r>
              <a:rPr lang="en-US" altLang="zh-Hans-HK" sz="2400" b="1" dirty="0"/>
              <a:t>G-branch</a:t>
            </a:r>
            <a:r>
              <a:rPr lang="zh-CN" altLang="en-US" sz="2400" b="1" dirty="0"/>
              <a:t>：通过降分辨率策略获得全局特征图</a:t>
            </a:r>
            <a:endParaRPr lang="en-US" altLang="zh-Hans-HK" sz="2400" b="1" dirty="0"/>
          </a:p>
          <a:p>
            <a:pPr marL="285750" indent="-285750">
              <a:buFont typeface="Arial" panose="020B0604020202020204" pitchFamily="34" charset="0"/>
              <a:buChar char="•"/>
            </a:pPr>
            <a:r>
              <a:rPr lang="en-US" altLang="en-US" sz="2400" b="1" dirty="0">
                <a:solidFill>
                  <a:schemeClr val="accent2"/>
                </a:solidFill>
              </a:rPr>
              <a:t>PPN</a:t>
            </a:r>
            <a:r>
              <a:rPr lang="zh-CN" altLang="en-US" sz="2400" b="1" dirty="0">
                <a:solidFill>
                  <a:schemeClr val="accent2"/>
                </a:solidFill>
              </a:rPr>
              <a:t>：二元分类网络</a:t>
            </a:r>
            <a:r>
              <a:rPr lang="en-US" altLang="zh-CN" sz="2400" b="1" dirty="0">
                <a:solidFill>
                  <a:schemeClr val="accent2"/>
                </a:solidFill>
              </a:rPr>
              <a:t>—</a:t>
            </a:r>
            <a:r>
              <a:rPr lang="zh-CN" altLang="en-US" sz="2400" b="1" dirty="0">
                <a:solidFill>
                  <a:schemeClr val="accent2"/>
                </a:solidFill>
              </a:rPr>
              <a:t>挑选出全局特征图中需要进一步局部细化的图像块</a:t>
            </a:r>
            <a:endParaRPr lang="en-US" altLang="en-US" sz="2400" b="1" dirty="0">
              <a:solidFill>
                <a:schemeClr val="accent2"/>
              </a:solidFill>
            </a:endParaRPr>
          </a:p>
          <a:p>
            <a:pPr marL="285750" indent="-285750">
              <a:buFont typeface="Arial" panose="020B0604020202020204" pitchFamily="34" charset="0"/>
              <a:buChar char="•"/>
            </a:pPr>
            <a:r>
              <a:rPr lang="en-US" altLang="en-US" sz="2400" b="1" dirty="0"/>
              <a:t>R-branch</a:t>
            </a:r>
            <a:r>
              <a:rPr lang="zh-CN" altLang="en-US" sz="2400" b="1" dirty="0"/>
              <a:t>：在</a:t>
            </a:r>
            <a:r>
              <a:rPr lang="en-US" altLang="zh-CN" sz="2400" b="1" dirty="0"/>
              <a:t>PPN</a:t>
            </a:r>
            <a:r>
              <a:rPr lang="zh-CN" altLang="en-US" sz="2400" b="1" dirty="0"/>
              <a:t>指导下通过局部裁剪的图像块得到全局特征图对应部分的细化特征图</a:t>
            </a:r>
            <a:endParaRPr lang="en-US" altLang="zh-CN" sz="2400" b="1" dirty="0"/>
          </a:p>
          <a:p>
            <a:pPr marL="285750" indent="-285750">
              <a:buFont typeface="Arial" panose="020B0604020202020204" pitchFamily="34" charset="0"/>
              <a:buChar char="•"/>
            </a:pPr>
            <a:r>
              <a:rPr lang="en-US" altLang="en-US" sz="2400" b="1" dirty="0"/>
              <a:t>F</a:t>
            </a:r>
            <a:r>
              <a:rPr lang="en-US" altLang="zh-CN" sz="2400" b="1" dirty="0"/>
              <a:t>eature fusion</a:t>
            </a:r>
            <a:r>
              <a:rPr lang="zh-CN" altLang="en-US" sz="2400" b="1" dirty="0"/>
              <a:t>：全局特征图与细化特征图融合</a:t>
            </a:r>
            <a:endParaRPr lang="zh-Hans-HK" altLang="en-US" sz="2400" b="1" dirty="0"/>
          </a:p>
        </p:txBody>
      </p:sp>
      <p:pic>
        <p:nvPicPr>
          <p:cNvPr id="5" name="图片 4">
            <a:extLst>
              <a:ext uri="{FF2B5EF4-FFF2-40B4-BE49-F238E27FC236}">
                <a16:creationId xmlns:a16="http://schemas.microsoft.com/office/drawing/2014/main" id="{9E22639D-A5F9-6B48-3E4E-2CF508A44754}"/>
              </a:ext>
            </a:extLst>
          </p:cNvPr>
          <p:cNvPicPr>
            <a:picLocks noChangeAspect="1"/>
          </p:cNvPicPr>
          <p:nvPr/>
        </p:nvPicPr>
        <p:blipFill>
          <a:blip r:embed="rId2"/>
          <a:stretch>
            <a:fillRect/>
          </a:stretch>
        </p:blipFill>
        <p:spPr>
          <a:xfrm>
            <a:off x="769882" y="1224191"/>
            <a:ext cx="10468947" cy="3164198"/>
          </a:xfrm>
          <a:prstGeom prst="rect">
            <a:avLst/>
          </a:prstGeom>
        </p:spPr>
      </p:pic>
      <p:sp>
        <p:nvSpPr>
          <p:cNvPr id="7" name="文本框 6">
            <a:extLst>
              <a:ext uri="{FF2B5EF4-FFF2-40B4-BE49-F238E27FC236}">
                <a16:creationId xmlns:a16="http://schemas.microsoft.com/office/drawing/2014/main" id="{DE57A465-8F81-6FEC-0D88-FA500A547E54}"/>
              </a:ext>
            </a:extLst>
          </p:cNvPr>
          <p:cNvSpPr txBox="1"/>
          <p:nvPr/>
        </p:nvSpPr>
        <p:spPr>
          <a:xfrm>
            <a:off x="4155132" y="4397611"/>
            <a:ext cx="4146007"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图：</a:t>
            </a:r>
            <a:r>
              <a:rPr lang="en-US" altLang="zh-CN" sz="1800" b="0" i="0" dirty="0">
                <a:solidFill>
                  <a:srgbClr val="242021"/>
                </a:solidFill>
                <a:effectLst/>
                <a:latin typeface="Times New Roman" panose="02020603050405020304" pitchFamily="18" charset="0"/>
                <a:ea typeface="黑体" panose="02010609060101010101" pitchFamily="49" charset="-122"/>
                <a:cs typeface="Times New Roman" panose="02020603050405020304" pitchFamily="18" charset="0"/>
              </a:rPr>
              <a:t>global-refinement network</a:t>
            </a:r>
            <a:r>
              <a:rPr lang="zh-CN" altLang="en-US" sz="1800" b="0" i="0" dirty="0">
                <a:solidFill>
                  <a:srgbClr val="242021"/>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b="0" i="0" dirty="0">
                <a:solidFill>
                  <a:srgbClr val="242021"/>
                </a:solidFill>
                <a:effectLst/>
                <a:latin typeface="Times New Roman" panose="02020603050405020304" pitchFamily="18" charset="0"/>
                <a:ea typeface="黑体" panose="02010609060101010101" pitchFamily="49" charset="-122"/>
                <a:cs typeface="Times New Roman" panose="02020603050405020304" pitchFamily="18" charset="0"/>
              </a:rPr>
              <a:t>GRNet</a:t>
            </a:r>
            <a:r>
              <a:rPr lang="zh-CN" altLang="en-US" sz="1800" b="0" i="0" dirty="0">
                <a:solidFill>
                  <a:srgbClr val="242021"/>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br>
              <a:rPr lang="en-US" altLang="zh-CN" dirty="0"/>
            </a:br>
            <a:endParaRPr lang="zh-CN" altLang="en-US" dirty="0"/>
          </a:p>
        </p:txBody>
      </p:sp>
      <p:sp>
        <p:nvSpPr>
          <p:cNvPr id="4" name="矩形 3">
            <a:extLst>
              <a:ext uri="{FF2B5EF4-FFF2-40B4-BE49-F238E27FC236}">
                <a16:creationId xmlns:a16="http://schemas.microsoft.com/office/drawing/2014/main" id="{F0F61A2E-00E8-1A04-A433-D76F9395D329}"/>
              </a:ext>
            </a:extLst>
          </p:cNvPr>
          <p:cNvSpPr/>
          <p:nvPr/>
        </p:nvSpPr>
        <p:spPr>
          <a:xfrm>
            <a:off x="2307771" y="1337835"/>
            <a:ext cx="2979576" cy="6593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59B598B-28EB-2CAF-9425-03E0CE02B83C}"/>
              </a:ext>
            </a:extLst>
          </p:cNvPr>
          <p:cNvSpPr/>
          <p:nvPr/>
        </p:nvSpPr>
        <p:spPr>
          <a:xfrm>
            <a:off x="2307771" y="2085858"/>
            <a:ext cx="2979576" cy="6593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0570428-2655-1B32-BFA0-E97734F8A307}"/>
              </a:ext>
            </a:extLst>
          </p:cNvPr>
          <p:cNvSpPr/>
          <p:nvPr/>
        </p:nvSpPr>
        <p:spPr>
          <a:xfrm>
            <a:off x="6158204" y="3032896"/>
            <a:ext cx="2979576" cy="6593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36E2100-F710-08FD-3050-908018FF23A8}"/>
              </a:ext>
            </a:extLst>
          </p:cNvPr>
          <p:cNvSpPr/>
          <p:nvPr/>
        </p:nvSpPr>
        <p:spPr>
          <a:xfrm>
            <a:off x="6690048" y="1210667"/>
            <a:ext cx="2979576" cy="17503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955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en-US" altLang="zh-Hans-HK" dirty="0"/>
              <a:t>G-branch</a:t>
            </a:r>
            <a:endParaRPr lang="en-US" altLang="zh-Hans-HK" sz="2800" b="1" dirty="0"/>
          </a:p>
        </p:txBody>
      </p:sp>
      <p:sp>
        <p:nvSpPr>
          <p:cNvPr id="7" name="文本框 6">
            <a:extLst>
              <a:ext uri="{FF2B5EF4-FFF2-40B4-BE49-F238E27FC236}">
                <a16:creationId xmlns:a16="http://schemas.microsoft.com/office/drawing/2014/main" id="{045C6575-8663-8A14-B8C8-F50259CB00BD}"/>
              </a:ext>
            </a:extLst>
          </p:cNvPr>
          <p:cNvSpPr txBox="1"/>
          <p:nvPr/>
        </p:nvSpPr>
        <p:spPr>
          <a:xfrm>
            <a:off x="291114" y="1362491"/>
            <a:ext cx="11405585" cy="461665"/>
          </a:xfrm>
          <a:prstGeom prst="rect">
            <a:avLst/>
          </a:prstGeom>
          <a:noFill/>
        </p:spPr>
        <p:txBody>
          <a:bodyPr wrap="square" rtlCol="0">
            <a:spAutoFit/>
          </a:bodyPr>
          <a:lstStyle/>
          <a:p>
            <a:pPr marL="285750" indent="-285750">
              <a:buFont typeface="Arial" panose="020B0604020202020204" pitchFamily="34" charset="0"/>
              <a:buChar char="•"/>
            </a:pPr>
            <a:r>
              <a:rPr lang="en-US" altLang="en-US" sz="2400" b="1" dirty="0"/>
              <a:t>G-branch</a:t>
            </a:r>
            <a:r>
              <a:rPr lang="zh-CN" altLang="en-US" sz="2400" b="1" dirty="0"/>
              <a:t>通过特征提取网络（例如</a:t>
            </a:r>
            <a:r>
              <a:rPr lang="en-US" altLang="zh-CN" sz="2400" b="1" dirty="0"/>
              <a:t>FPN</a:t>
            </a:r>
            <a:r>
              <a:rPr lang="zh-CN" altLang="en-US" sz="2400" b="1" dirty="0"/>
              <a:t>）获得降分辨率图像的特征图</a:t>
            </a:r>
            <a:endParaRPr lang="zh-Hans-HK" altLang="en-US" sz="2400" b="1" dirty="0"/>
          </a:p>
        </p:txBody>
      </p:sp>
      <p:sp>
        <p:nvSpPr>
          <p:cNvPr id="2" name="矩形 1">
            <a:extLst>
              <a:ext uri="{FF2B5EF4-FFF2-40B4-BE49-F238E27FC236}">
                <a16:creationId xmlns:a16="http://schemas.microsoft.com/office/drawing/2014/main" id="{761412B1-3ACF-A599-0407-746B028F81A7}"/>
              </a:ext>
            </a:extLst>
          </p:cNvPr>
          <p:cNvSpPr/>
          <p:nvPr/>
        </p:nvSpPr>
        <p:spPr>
          <a:xfrm>
            <a:off x="833535" y="2830286"/>
            <a:ext cx="1642188" cy="164218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B7F37D2-350B-CEA8-2C3C-7E0D898E03B9}"/>
                  </a:ext>
                </a:extLst>
              </p:cNvPr>
              <p:cNvSpPr txBox="1"/>
              <p:nvPr/>
            </p:nvSpPr>
            <p:spPr>
              <a:xfrm>
                <a:off x="1488109" y="4554894"/>
                <a:ext cx="3330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oMath>
                  </m:oMathPara>
                </a14:m>
                <a:endParaRPr lang="zh-CN" altLang="en-US" dirty="0"/>
              </a:p>
            </p:txBody>
          </p:sp>
        </mc:Choice>
        <mc:Fallback xmlns="">
          <p:sp>
            <p:nvSpPr>
              <p:cNvPr id="4" name="文本框 3">
                <a:extLst>
                  <a:ext uri="{FF2B5EF4-FFF2-40B4-BE49-F238E27FC236}">
                    <a16:creationId xmlns:a16="http://schemas.microsoft.com/office/drawing/2014/main" id="{3B7F37D2-350B-CEA8-2C3C-7E0D898E03B9}"/>
                  </a:ext>
                </a:extLst>
              </p:cNvPr>
              <p:cNvSpPr txBox="1">
                <a:spLocks noRot="1" noChangeAspect="1" noMove="1" noResize="1" noEditPoints="1" noAdjustHandles="1" noChangeArrowheads="1" noChangeShapeType="1" noTextEdit="1"/>
              </p:cNvSpPr>
              <p:nvPr/>
            </p:nvSpPr>
            <p:spPr>
              <a:xfrm>
                <a:off x="1488109" y="4554894"/>
                <a:ext cx="333040"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79B6B97-4290-6A49-0804-5E10572E8B53}"/>
                  </a:ext>
                </a:extLst>
              </p:cNvPr>
              <p:cNvSpPr txBox="1"/>
              <p:nvPr/>
            </p:nvSpPr>
            <p:spPr>
              <a:xfrm>
                <a:off x="1242855" y="2460954"/>
                <a:ext cx="8560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oMath>
                  </m:oMathPara>
                </a14:m>
                <a:endParaRPr lang="zh-CN" altLang="en-US" dirty="0"/>
              </a:p>
            </p:txBody>
          </p:sp>
        </mc:Choice>
        <mc:Fallback xmlns="">
          <p:sp>
            <p:nvSpPr>
              <p:cNvPr id="5" name="文本框 4">
                <a:extLst>
                  <a:ext uri="{FF2B5EF4-FFF2-40B4-BE49-F238E27FC236}">
                    <a16:creationId xmlns:a16="http://schemas.microsoft.com/office/drawing/2014/main" id="{E79B6B97-4290-6A49-0804-5E10572E8B53}"/>
                  </a:ext>
                </a:extLst>
              </p:cNvPr>
              <p:cNvSpPr txBox="1">
                <a:spLocks noRot="1" noChangeAspect="1" noMove="1" noResize="1" noEditPoints="1" noAdjustHandles="1" noChangeArrowheads="1" noChangeShapeType="1" noTextEdit="1"/>
              </p:cNvSpPr>
              <p:nvPr/>
            </p:nvSpPr>
            <p:spPr>
              <a:xfrm>
                <a:off x="1242855" y="2460954"/>
                <a:ext cx="856068" cy="369332"/>
              </a:xfrm>
              <a:prstGeom prst="rect">
                <a:avLst/>
              </a:prstGeom>
              <a:blipFill>
                <a:blip r:embed="rId4"/>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61E02EA7-81C0-A46E-5FC6-DB00F409963E}"/>
              </a:ext>
            </a:extLst>
          </p:cNvPr>
          <p:cNvSpPr/>
          <p:nvPr/>
        </p:nvSpPr>
        <p:spPr>
          <a:xfrm>
            <a:off x="4143622" y="2989102"/>
            <a:ext cx="1249128" cy="124912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CBE5CD1-1CEE-E9DB-E123-D90D80BE5FFE}"/>
                  </a:ext>
                </a:extLst>
              </p:cNvPr>
              <p:cNvSpPr txBox="1"/>
              <p:nvPr/>
            </p:nvSpPr>
            <p:spPr>
              <a:xfrm>
                <a:off x="4584077" y="4347658"/>
                <a:ext cx="425373"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𝑔</m:t>
                          </m:r>
                        </m:sub>
                      </m:sSub>
                    </m:oMath>
                  </m:oMathPara>
                </a14:m>
                <a:endParaRPr lang="zh-CN" altLang="en-US" dirty="0"/>
              </a:p>
            </p:txBody>
          </p:sp>
        </mc:Choice>
        <mc:Fallback xmlns="">
          <p:sp>
            <p:nvSpPr>
              <p:cNvPr id="10" name="文本框 9">
                <a:extLst>
                  <a:ext uri="{FF2B5EF4-FFF2-40B4-BE49-F238E27FC236}">
                    <a16:creationId xmlns:a16="http://schemas.microsoft.com/office/drawing/2014/main" id="{1CBE5CD1-1CEE-E9DB-E123-D90D80BE5FFE}"/>
                  </a:ext>
                </a:extLst>
              </p:cNvPr>
              <p:cNvSpPr txBox="1">
                <a:spLocks noRot="1" noChangeAspect="1" noMove="1" noResize="1" noEditPoints="1" noAdjustHandles="1" noChangeArrowheads="1" noChangeShapeType="1" noTextEdit="1"/>
              </p:cNvSpPr>
              <p:nvPr/>
            </p:nvSpPr>
            <p:spPr>
              <a:xfrm>
                <a:off x="4584077" y="4347658"/>
                <a:ext cx="425373" cy="391902"/>
              </a:xfrm>
              <a:prstGeom prst="rect">
                <a:avLst/>
              </a:prstGeom>
              <a:blipFill>
                <a:blip r:embed="rId5"/>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2F07408-D32F-43CF-6C14-345D5BE35543}"/>
                  </a:ext>
                </a:extLst>
              </p:cNvPr>
              <p:cNvSpPr txBox="1"/>
              <p:nvPr/>
            </p:nvSpPr>
            <p:spPr>
              <a:xfrm>
                <a:off x="4294992" y="2569572"/>
                <a:ext cx="1003544"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i="1">
                              <a:latin typeface="Cambria Math" panose="02040503050406030204" pitchFamily="18" charset="0"/>
                            </a:rPr>
                            <m:t>𝑔</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82F07408-D32F-43CF-6C14-345D5BE35543}"/>
                  </a:ext>
                </a:extLst>
              </p:cNvPr>
              <p:cNvSpPr txBox="1">
                <a:spLocks noRot="1" noChangeAspect="1" noMove="1" noResize="1" noEditPoints="1" noAdjustHandles="1" noChangeArrowheads="1" noChangeShapeType="1" noTextEdit="1"/>
              </p:cNvSpPr>
              <p:nvPr/>
            </p:nvSpPr>
            <p:spPr>
              <a:xfrm>
                <a:off x="4294992" y="2569572"/>
                <a:ext cx="1003544" cy="391902"/>
              </a:xfrm>
              <a:prstGeom prst="rect">
                <a:avLst/>
              </a:prstGeom>
              <a:blipFill>
                <a:blip r:embed="rId6"/>
                <a:stretch>
                  <a:fillRect b="-6250"/>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66DE8F52-CE81-3B3D-885A-C72CF4C7D16F}"/>
              </a:ext>
            </a:extLst>
          </p:cNvPr>
          <p:cNvCxnSpPr/>
          <p:nvPr/>
        </p:nvCxnSpPr>
        <p:spPr>
          <a:xfrm>
            <a:off x="2948888" y="3726607"/>
            <a:ext cx="7215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EAAEE45-DFE5-5A4B-9234-8A616002CDDE}"/>
              </a:ext>
            </a:extLst>
          </p:cNvPr>
          <p:cNvSpPr txBox="1"/>
          <p:nvPr/>
        </p:nvSpPr>
        <p:spPr>
          <a:xfrm>
            <a:off x="2578190" y="3244334"/>
            <a:ext cx="1462965" cy="369332"/>
          </a:xfrm>
          <a:prstGeom prst="rect">
            <a:avLst/>
          </a:prstGeom>
          <a:noFill/>
        </p:spPr>
        <p:txBody>
          <a:bodyPr wrap="none" rtlCol="0">
            <a:spAutoFit/>
          </a:bodyPr>
          <a:lstStyle/>
          <a:p>
            <a:r>
              <a:rPr lang="en-US" altLang="zh-CN" dirty="0"/>
              <a:t>Down sample</a:t>
            </a:r>
            <a:endParaRPr lang="zh-CN" altLang="en-US" dirty="0"/>
          </a:p>
        </p:txBody>
      </p:sp>
      <p:sp>
        <p:nvSpPr>
          <p:cNvPr id="16" name="矩形: 圆角 15">
            <a:extLst>
              <a:ext uri="{FF2B5EF4-FFF2-40B4-BE49-F238E27FC236}">
                <a16:creationId xmlns:a16="http://schemas.microsoft.com/office/drawing/2014/main" id="{4C1A1D6C-AE90-AFCF-9173-4E131CE8CC4A}"/>
              </a:ext>
            </a:extLst>
          </p:cNvPr>
          <p:cNvSpPr/>
          <p:nvPr/>
        </p:nvSpPr>
        <p:spPr>
          <a:xfrm>
            <a:off x="6164022" y="3381269"/>
            <a:ext cx="1704392" cy="690675"/>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G-branch</a:t>
            </a:r>
            <a:endParaRPr lang="zh-CN" altLang="en-US" dirty="0">
              <a:solidFill>
                <a:schemeClr val="tx1"/>
              </a:solidFill>
            </a:endParaRPr>
          </a:p>
        </p:txBody>
      </p:sp>
      <p:cxnSp>
        <p:nvCxnSpPr>
          <p:cNvPr id="17" name="直接箭头连接符 16">
            <a:extLst>
              <a:ext uri="{FF2B5EF4-FFF2-40B4-BE49-F238E27FC236}">
                <a16:creationId xmlns:a16="http://schemas.microsoft.com/office/drawing/2014/main" id="{DB74180C-81B3-6D03-5326-BDA5D4469FB8}"/>
              </a:ext>
            </a:extLst>
          </p:cNvPr>
          <p:cNvCxnSpPr>
            <a:cxnSpLocks/>
          </p:cNvCxnSpPr>
          <p:nvPr/>
        </p:nvCxnSpPr>
        <p:spPr>
          <a:xfrm>
            <a:off x="5548059" y="3726607"/>
            <a:ext cx="460654" cy="2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AAED4B6-16F9-1541-BC90-ED42922E763B}"/>
              </a:ext>
            </a:extLst>
          </p:cNvPr>
          <p:cNvCxnSpPr>
            <a:cxnSpLocks/>
          </p:cNvCxnSpPr>
          <p:nvPr/>
        </p:nvCxnSpPr>
        <p:spPr>
          <a:xfrm>
            <a:off x="8023723" y="3724078"/>
            <a:ext cx="460654" cy="2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605643DA-BAA8-4F2D-41B6-F0AE3F2A5670}"/>
              </a:ext>
            </a:extLst>
          </p:cNvPr>
          <p:cNvGrpSpPr/>
          <p:nvPr/>
        </p:nvGrpSpPr>
        <p:grpSpPr>
          <a:xfrm>
            <a:off x="8561421" y="3174336"/>
            <a:ext cx="2262215" cy="1647333"/>
            <a:chOff x="8561421" y="3174336"/>
            <a:chExt cx="2262215" cy="1647333"/>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13D19C7-7344-99A4-4BD7-46869B53AA13}"/>
                    </a:ext>
                  </a:extLst>
                </p:cNvPr>
                <p:cNvSpPr txBox="1"/>
                <p:nvPr/>
              </p:nvSpPr>
              <p:spPr>
                <a:xfrm>
                  <a:off x="9286273" y="4451439"/>
                  <a:ext cx="515205"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𝐺</m:t>
                            </m:r>
                          </m:sup>
                        </m:sSup>
                      </m:oMath>
                    </m:oMathPara>
                  </a14:m>
                  <a:endParaRPr lang="zh-CN" altLang="en-US" dirty="0"/>
                </a:p>
              </p:txBody>
            </p:sp>
          </mc:Choice>
          <mc:Fallback xmlns="">
            <p:sp>
              <p:nvSpPr>
                <p:cNvPr id="22" name="文本框 21">
                  <a:extLst>
                    <a:ext uri="{FF2B5EF4-FFF2-40B4-BE49-F238E27FC236}">
                      <a16:creationId xmlns:a16="http://schemas.microsoft.com/office/drawing/2014/main" id="{013D19C7-7344-99A4-4BD7-46869B53AA13}"/>
                    </a:ext>
                  </a:extLst>
                </p:cNvPr>
                <p:cNvSpPr txBox="1">
                  <a:spLocks noRot="1" noChangeAspect="1" noMove="1" noResize="1" noEditPoints="1" noAdjustHandles="1" noChangeArrowheads="1" noChangeShapeType="1" noTextEdit="1"/>
                </p:cNvSpPr>
                <p:nvPr/>
              </p:nvSpPr>
              <p:spPr>
                <a:xfrm>
                  <a:off x="9286273" y="4451439"/>
                  <a:ext cx="515205" cy="370230"/>
                </a:xfrm>
                <a:prstGeom prst="rect">
                  <a:avLst/>
                </a:prstGeom>
                <a:blipFill>
                  <a:blip r:embed="rId7"/>
                  <a:stretch>
                    <a:fillRect/>
                  </a:stretch>
                </a:blipFill>
              </p:spPr>
              <p:txBody>
                <a:bodyPr/>
                <a:lstStyle/>
                <a:p>
                  <a:r>
                    <a:rPr lang="zh-CN" altLang="en-US">
                      <a:noFill/>
                    </a:rPr>
                    <a:t> </a:t>
                  </a:r>
                </a:p>
              </p:txBody>
            </p:sp>
          </mc:Fallback>
        </mc:AlternateContent>
        <p:sp>
          <p:nvSpPr>
            <p:cNvPr id="23" name="平行四边形 22">
              <a:extLst>
                <a:ext uri="{FF2B5EF4-FFF2-40B4-BE49-F238E27FC236}">
                  <a16:creationId xmlns:a16="http://schemas.microsoft.com/office/drawing/2014/main" id="{E09A95D1-27C3-9870-0FFC-18B4A10E8012}"/>
                </a:ext>
              </a:extLst>
            </p:cNvPr>
            <p:cNvSpPr/>
            <p:nvPr/>
          </p:nvSpPr>
          <p:spPr>
            <a:xfrm>
              <a:off x="8561421" y="3174336"/>
              <a:ext cx="2262215" cy="1247991"/>
            </a:xfrm>
            <a:prstGeom prst="parallelogram">
              <a:avLst>
                <a:gd name="adj" fmla="val 4643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1C4C94B-062B-3CCF-ED16-1C94D4FF2D85}"/>
                    </a:ext>
                  </a:extLst>
                </p:cNvPr>
                <p:cNvSpPr txBox="1"/>
                <p:nvPr/>
              </p:nvSpPr>
              <p:spPr>
                <a:xfrm>
                  <a:off x="9660392" y="3950364"/>
                  <a:ext cx="515206" cy="3754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24" name="文本框 23">
                  <a:extLst>
                    <a:ext uri="{FF2B5EF4-FFF2-40B4-BE49-F238E27FC236}">
                      <a16:creationId xmlns:a16="http://schemas.microsoft.com/office/drawing/2014/main" id="{E1C4C94B-062B-3CCF-ED16-1C94D4FF2D85}"/>
                    </a:ext>
                  </a:extLst>
                </p:cNvPr>
                <p:cNvSpPr txBox="1">
                  <a:spLocks noRot="1" noChangeAspect="1" noMove="1" noResize="1" noEditPoints="1" noAdjustHandles="1" noChangeArrowheads="1" noChangeShapeType="1" noTextEdit="1"/>
                </p:cNvSpPr>
                <p:nvPr/>
              </p:nvSpPr>
              <p:spPr>
                <a:xfrm>
                  <a:off x="9660392" y="3950364"/>
                  <a:ext cx="515206" cy="375424"/>
                </a:xfrm>
                <a:prstGeom prst="rect">
                  <a:avLst/>
                </a:prstGeom>
                <a:blipFill>
                  <a:blip r:embed="rId8"/>
                  <a:stretch>
                    <a:fillRect/>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011D4418-5446-5F20-872A-7FA777AC07F5}"/>
                </a:ext>
              </a:extLst>
            </p:cNvPr>
            <p:cNvCxnSpPr>
              <a:stCxn id="23" idx="5"/>
              <a:endCxn id="23" idx="2"/>
            </p:cNvCxnSpPr>
            <p:nvPr/>
          </p:nvCxnSpPr>
          <p:spPr>
            <a:xfrm>
              <a:off x="8851161" y="3798332"/>
              <a:ext cx="1682735"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5D46B2D-7C84-47EF-6781-CBBC47EAFAFF}"/>
                </a:ext>
              </a:extLst>
            </p:cNvPr>
            <p:cNvCxnSpPr>
              <a:cxnSpLocks/>
              <a:stCxn id="23" idx="3"/>
              <a:endCxn id="23" idx="1"/>
            </p:cNvCxnSpPr>
            <p:nvPr/>
          </p:nvCxnSpPr>
          <p:spPr>
            <a:xfrm flipV="1">
              <a:off x="9402789" y="3174336"/>
              <a:ext cx="579479" cy="124799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A861CFA-6881-5C58-358C-FE6E59E98D93}"/>
                    </a:ext>
                  </a:extLst>
                </p:cNvPr>
                <p:cNvSpPr txBox="1"/>
                <p:nvPr/>
              </p:nvSpPr>
              <p:spPr>
                <a:xfrm>
                  <a:off x="9982268" y="3295596"/>
                  <a:ext cx="515206" cy="376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31" name="文本框 30">
                  <a:extLst>
                    <a:ext uri="{FF2B5EF4-FFF2-40B4-BE49-F238E27FC236}">
                      <a16:creationId xmlns:a16="http://schemas.microsoft.com/office/drawing/2014/main" id="{4A861CFA-6881-5C58-358C-FE6E59E98D93}"/>
                    </a:ext>
                  </a:extLst>
                </p:cNvPr>
                <p:cNvSpPr txBox="1">
                  <a:spLocks noRot="1" noChangeAspect="1" noMove="1" noResize="1" noEditPoints="1" noAdjustHandles="1" noChangeArrowheads="1" noChangeShapeType="1" noTextEdit="1"/>
                </p:cNvSpPr>
                <p:nvPr/>
              </p:nvSpPr>
              <p:spPr>
                <a:xfrm>
                  <a:off x="9982268" y="3295596"/>
                  <a:ext cx="515206" cy="376000"/>
                </a:xfrm>
                <a:prstGeom prst="rect">
                  <a:avLst/>
                </a:prstGeom>
                <a:blipFill>
                  <a:blip r:embed="rId9"/>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F0CA9644-0688-D629-F6E4-E43C9C00A31E}"/>
                    </a:ext>
                  </a:extLst>
                </p:cNvPr>
                <p:cNvSpPr txBox="1"/>
                <p:nvPr/>
              </p:nvSpPr>
              <p:spPr>
                <a:xfrm>
                  <a:off x="8933412" y="3911461"/>
                  <a:ext cx="515206"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32" name="文本框 31">
                  <a:extLst>
                    <a:ext uri="{FF2B5EF4-FFF2-40B4-BE49-F238E27FC236}">
                      <a16:creationId xmlns:a16="http://schemas.microsoft.com/office/drawing/2014/main" id="{F0CA9644-0688-D629-F6E4-E43C9C00A31E}"/>
                    </a:ext>
                  </a:extLst>
                </p:cNvPr>
                <p:cNvSpPr txBox="1">
                  <a:spLocks noRot="1" noChangeAspect="1" noMove="1" noResize="1" noEditPoints="1" noAdjustHandles="1" noChangeArrowheads="1" noChangeShapeType="1" noTextEdit="1"/>
                </p:cNvSpPr>
                <p:nvPr/>
              </p:nvSpPr>
              <p:spPr>
                <a:xfrm>
                  <a:off x="8933412" y="3911461"/>
                  <a:ext cx="515206" cy="377989"/>
                </a:xfrm>
                <a:prstGeom prst="rect">
                  <a:avLst/>
                </a:prstGeom>
                <a:blipFill>
                  <a:blip r:embed="rId10"/>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19C0C0C9-1713-8038-F0AB-94CAB38C60E4}"/>
                    </a:ext>
                  </a:extLst>
                </p:cNvPr>
                <p:cNvSpPr txBox="1"/>
                <p:nvPr/>
              </p:nvSpPr>
              <p:spPr>
                <a:xfrm>
                  <a:off x="9170937" y="3291010"/>
                  <a:ext cx="515206" cy="376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33" name="文本框 32">
                  <a:extLst>
                    <a:ext uri="{FF2B5EF4-FFF2-40B4-BE49-F238E27FC236}">
                      <a16:creationId xmlns:a16="http://schemas.microsoft.com/office/drawing/2014/main" id="{19C0C0C9-1713-8038-F0AB-94CAB38C60E4}"/>
                    </a:ext>
                  </a:extLst>
                </p:cNvPr>
                <p:cNvSpPr txBox="1">
                  <a:spLocks noRot="1" noChangeAspect="1" noMove="1" noResize="1" noEditPoints="1" noAdjustHandles="1" noChangeArrowheads="1" noChangeShapeType="1" noTextEdit="1"/>
                </p:cNvSpPr>
                <p:nvPr/>
              </p:nvSpPr>
              <p:spPr>
                <a:xfrm>
                  <a:off x="9170937" y="3291010"/>
                  <a:ext cx="515206" cy="376000"/>
                </a:xfrm>
                <a:prstGeom prst="rect">
                  <a:avLst/>
                </a:prstGeom>
                <a:blipFill>
                  <a:blip r:embed="rId11"/>
                  <a:stretch>
                    <a:fillRect/>
                  </a:stretch>
                </a:blipFill>
              </p:spPr>
              <p:txBody>
                <a:bodyPr/>
                <a:lstStyle/>
                <a:p>
                  <a:r>
                    <a:rPr lang="zh-CN" altLang="en-US">
                      <a:noFill/>
                    </a:rPr>
                    <a:t> </a:t>
                  </a:r>
                </a:p>
              </p:txBody>
            </p:sp>
          </mc:Fallback>
        </mc:AlternateContent>
      </p:grpSp>
      <p:cxnSp>
        <p:nvCxnSpPr>
          <p:cNvPr id="34" name="直接连接符 33">
            <a:extLst>
              <a:ext uri="{FF2B5EF4-FFF2-40B4-BE49-F238E27FC236}">
                <a16:creationId xmlns:a16="http://schemas.microsoft.com/office/drawing/2014/main" id="{5E439939-3194-7A06-8DC6-2658D79F1763}"/>
              </a:ext>
            </a:extLst>
          </p:cNvPr>
          <p:cNvCxnSpPr>
            <a:cxnSpLocks/>
            <a:endCxn id="2" idx="3"/>
          </p:cNvCxnSpPr>
          <p:nvPr/>
        </p:nvCxnSpPr>
        <p:spPr>
          <a:xfrm flipV="1">
            <a:off x="833535" y="3651380"/>
            <a:ext cx="1642188" cy="63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AC98EFB-68C5-CE9B-D325-CE06E93D603F}"/>
              </a:ext>
            </a:extLst>
          </p:cNvPr>
          <p:cNvCxnSpPr>
            <a:cxnSpLocks/>
            <a:stCxn id="5" idx="2"/>
            <a:endCxn id="2" idx="2"/>
          </p:cNvCxnSpPr>
          <p:nvPr/>
        </p:nvCxnSpPr>
        <p:spPr>
          <a:xfrm flipH="1">
            <a:off x="1654629" y="2830286"/>
            <a:ext cx="16260" cy="164218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2AC6818-EE78-79A2-6C7D-A0FF7820E3D2}"/>
                  </a:ext>
                </a:extLst>
              </p:cNvPr>
              <p:cNvSpPr txBox="1"/>
              <p:nvPr/>
            </p:nvSpPr>
            <p:spPr>
              <a:xfrm>
                <a:off x="1058091" y="3021954"/>
                <a:ext cx="457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9" name="文本框 38">
                <a:extLst>
                  <a:ext uri="{FF2B5EF4-FFF2-40B4-BE49-F238E27FC236}">
                    <a16:creationId xmlns:a16="http://schemas.microsoft.com/office/drawing/2014/main" id="{52AC6818-EE78-79A2-6C7D-A0FF7820E3D2}"/>
                  </a:ext>
                </a:extLst>
              </p:cNvPr>
              <p:cNvSpPr txBox="1">
                <a:spLocks noRot="1" noChangeAspect="1" noMove="1" noResize="1" noEditPoints="1" noAdjustHandles="1" noChangeArrowheads="1" noChangeShapeType="1" noTextEdit="1"/>
              </p:cNvSpPr>
              <p:nvPr/>
            </p:nvSpPr>
            <p:spPr>
              <a:xfrm>
                <a:off x="1058091" y="3021954"/>
                <a:ext cx="457433"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6382CBDF-D4B3-9628-A578-80D09AD8615B}"/>
                  </a:ext>
                </a:extLst>
              </p:cNvPr>
              <p:cNvSpPr txBox="1"/>
              <p:nvPr/>
            </p:nvSpPr>
            <p:spPr>
              <a:xfrm>
                <a:off x="1867228" y="3021954"/>
                <a:ext cx="4627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文本框 40">
                <a:extLst>
                  <a:ext uri="{FF2B5EF4-FFF2-40B4-BE49-F238E27FC236}">
                    <a16:creationId xmlns:a16="http://schemas.microsoft.com/office/drawing/2014/main" id="{6382CBDF-D4B3-9628-A578-80D09AD8615B}"/>
                  </a:ext>
                </a:extLst>
              </p:cNvPr>
              <p:cNvSpPr txBox="1">
                <a:spLocks noRot="1" noChangeAspect="1" noMove="1" noResize="1" noEditPoints="1" noAdjustHandles="1" noChangeArrowheads="1" noChangeShapeType="1" noTextEdit="1"/>
              </p:cNvSpPr>
              <p:nvPr/>
            </p:nvSpPr>
            <p:spPr>
              <a:xfrm>
                <a:off x="1867228" y="3021954"/>
                <a:ext cx="462755"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9CA7270-9C82-CD9D-7090-DAABAA50CB26}"/>
                  </a:ext>
                </a:extLst>
              </p:cNvPr>
              <p:cNvSpPr txBox="1"/>
              <p:nvPr/>
            </p:nvSpPr>
            <p:spPr>
              <a:xfrm>
                <a:off x="1055431" y="3843048"/>
                <a:ext cx="4627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69CA7270-9C82-CD9D-7090-DAABAA50CB26}"/>
                  </a:ext>
                </a:extLst>
              </p:cNvPr>
              <p:cNvSpPr txBox="1">
                <a:spLocks noRot="1" noChangeAspect="1" noMove="1" noResize="1" noEditPoints="1" noAdjustHandles="1" noChangeArrowheads="1" noChangeShapeType="1" noTextEdit="1"/>
              </p:cNvSpPr>
              <p:nvPr/>
            </p:nvSpPr>
            <p:spPr>
              <a:xfrm>
                <a:off x="1055431" y="3843048"/>
                <a:ext cx="462755"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7B8BBCB2-FBC4-63F6-AC41-FBBFDFB3D255}"/>
                  </a:ext>
                </a:extLst>
              </p:cNvPr>
              <p:cNvSpPr txBox="1"/>
              <p:nvPr/>
            </p:nvSpPr>
            <p:spPr>
              <a:xfrm>
                <a:off x="1844589" y="3844976"/>
                <a:ext cx="452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43" name="文本框 42">
                <a:extLst>
                  <a:ext uri="{FF2B5EF4-FFF2-40B4-BE49-F238E27FC236}">
                    <a16:creationId xmlns:a16="http://schemas.microsoft.com/office/drawing/2014/main" id="{7B8BBCB2-FBC4-63F6-AC41-FBBFDFB3D255}"/>
                  </a:ext>
                </a:extLst>
              </p:cNvPr>
              <p:cNvSpPr txBox="1">
                <a:spLocks noRot="1" noChangeAspect="1" noMove="1" noResize="1" noEditPoints="1" noAdjustHandles="1" noChangeArrowheads="1" noChangeShapeType="1" noTextEdit="1"/>
              </p:cNvSpPr>
              <p:nvPr/>
            </p:nvSpPr>
            <p:spPr>
              <a:xfrm>
                <a:off x="1844589" y="3844976"/>
                <a:ext cx="452880" cy="369332"/>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1963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en-US" altLang="zh-Hans-HK" sz="2800" b="1" dirty="0"/>
              <a:t>PPN</a:t>
            </a:r>
          </a:p>
        </p:txBody>
      </p:sp>
      <p:sp>
        <p:nvSpPr>
          <p:cNvPr id="7" name="文本框 6">
            <a:extLst>
              <a:ext uri="{FF2B5EF4-FFF2-40B4-BE49-F238E27FC236}">
                <a16:creationId xmlns:a16="http://schemas.microsoft.com/office/drawing/2014/main" id="{045C6575-8663-8A14-B8C8-F50259CB00BD}"/>
              </a:ext>
            </a:extLst>
          </p:cNvPr>
          <p:cNvSpPr txBox="1"/>
          <p:nvPr/>
        </p:nvSpPr>
        <p:spPr>
          <a:xfrm>
            <a:off x="291114" y="1362491"/>
            <a:ext cx="11405585" cy="1569660"/>
          </a:xfrm>
          <a:prstGeom prst="rect">
            <a:avLst/>
          </a:prstGeom>
          <a:noFill/>
        </p:spPr>
        <p:txBody>
          <a:bodyPr wrap="square" rtlCol="0">
            <a:spAutoFit/>
          </a:bodyPr>
          <a:lstStyle/>
          <a:p>
            <a:pPr marL="285750" indent="-285750">
              <a:buFont typeface="Arial" panose="020B0604020202020204" pitchFamily="34" charset="0"/>
              <a:buChar char="•"/>
            </a:pPr>
            <a:r>
              <a:rPr lang="en-US" altLang="en-US" sz="2400" b="1" dirty="0"/>
              <a:t>PPN</a:t>
            </a:r>
            <a:r>
              <a:rPr lang="zh-CN" altLang="en-US" sz="2400" b="1" dirty="0"/>
              <a:t>是一个二分类网络，对需要细化的特征图标记为</a:t>
            </a:r>
            <a:r>
              <a:rPr lang="en-US" altLang="zh-CN" sz="2400" b="1" dirty="0"/>
              <a:t>1</a:t>
            </a:r>
          </a:p>
          <a:p>
            <a:endParaRPr lang="en-US" altLang="zh-CN" sz="2400" b="1" dirty="0"/>
          </a:p>
          <a:p>
            <a:pPr marL="285750" indent="-285750">
              <a:buFont typeface="Arial" panose="020B0604020202020204" pitchFamily="34" charset="0"/>
              <a:buChar char="•"/>
            </a:pPr>
            <a:r>
              <a:rPr lang="zh-CN" altLang="en-US" sz="2400" b="1" dirty="0"/>
              <a:t>“受到老师教学的启发，如果老师想提高小组的平均成绩，一个更容易的方法是提高低于平均成绩的学生的成绩。”</a:t>
            </a:r>
            <a:endParaRPr lang="zh-Hans-HK" altLang="en-US" sz="2400" b="1" dirty="0"/>
          </a:p>
        </p:txBody>
      </p:sp>
      <p:sp>
        <p:nvSpPr>
          <p:cNvPr id="8" name="箭头: 下 7">
            <a:extLst>
              <a:ext uri="{FF2B5EF4-FFF2-40B4-BE49-F238E27FC236}">
                <a16:creationId xmlns:a16="http://schemas.microsoft.com/office/drawing/2014/main" id="{0908BD25-5251-8EAA-C255-DCC38967C355}"/>
              </a:ext>
            </a:extLst>
          </p:cNvPr>
          <p:cNvSpPr/>
          <p:nvPr/>
        </p:nvSpPr>
        <p:spPr>
          <a:xfrm>
            <a:off x="5352557" y="3072882"/>
            <a:ext cx="391886" cy="777551"/>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56A487A-44BC-7025-65D5-F062FAF673CC}"/>
                  </a:ext>
                </a:extLst>
              </p:cNvPr>
              <p:cNvSpPr txBox="1"/>
              <p:nvPr/>
            </p:nvSpPr>
            <p:spPr>
              <a:xfrm>
                <a:off x="291113" y="4016818"/>
                <a:ext cx="11405585"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t>如果当前特征</a:t>
                </a:r>
                <a:r>
                  <a:rPr lang="en-US" altLang="zh-CN" sz="2400" b="1" dirty="0"/>
                  <a:t>patch</a:t>
                </a:r>
                <a:r>
                  <a:rPr lang="zh-CN" altLang="en-US" sz="2400" b="1" dirty="0"/>
                  <a:t>的分割分数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𝑰</m:t>
                        </m:r>
                      </m:e>
                      <m:sub>
                        <m:r>
                          <a:rPr lang="en-US" altLang="zh-CN" sz="2400" b="1" i="1" smtClean="0">
                            <a:latin typeface="Cambria Math" panose="02040503050406030204" pitchFamily="18" charset="0"/>
                          </a:rPr>
                          <m:t>𝒄</m:t>
                        </m:r>
                      </m:sub>
                    </m:sSub>
                  </m:oMath>
                </a14:m>
                <a:r>
                  <a:rPr lang="zh-CN" altLang="en-US" sz="2400" b="1" dirty="0"/>
                  <a:t>低于整体分割平均分数</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𝑰</m:t>
                        </m:r>
                      </m:e>
                      <m:sub>
                        <m:r>
                          <a:rPr lang="en-US" altLang="zh-CN" sz="2400" b="1" i="1" smtClean="0">
                            <a:latin typeface="Cambria Math" panose="02040503050406030204" pitchFamily="18" charset="0"/>
                          </a:rPr>
                          <m:t>𝒕</m:t>
                        </m:r>
                      </m:sub>
                    </m:sSub>
                  </m:oMath>
                </a14:m>
                <a:r>
                  <a:rPr lang="zh-CN" altLang="en-US" sz="2400" b="1" dirty="0"/>
                  <a:t>，此特征</a:t>
                </a:r>
                <a:r>
                  <a:rPr lang="en-US" altLang="zh-CN" sz="2400" b="1" dirty="0"/>
                  <a:t>patch</a:t>
                </a:r>
                <a:r>
                  <a:rPr lang="zh-CN" altLang="en-US" sz="2400" b="1" dirty="0"/>
                  <a:t>被标记为</a:t>
                </a:r>
                <a:r>
                  <a:rPr lang="en-US" altLang="zh-CN" sz="2400" b="1" dirty="0"/>
                  <a:t>1</a:t>
                </a:r>
                <a:r>
                  <a:rPr lang="zh-CN" altLang="en-US" sz="2400" b="1" dirty="0"/>
                  <a:t>。</a:t>
                </a:r>
                <a:endParaRPr lang="en-US" altLang="zh-CN" sz="2400" b="1" dirty="0"/>
              </a:p>
              <a:p>
                <a:endParaRPr lang="zh-Hans-HK" altLang="en-US" sz="2400" b="1" dirty="0"/>
              </a:p>
            </p:txBody>
          </p:sp>
        </mc:Choice>
        <mc:Fallback xmlns="">
          <p:sp>
            <p:nvSpPr>
              <p:cNvPr id="9" name="文本框 8">
                <a:extLst>
                  <a:ext uri="{FF2B5EF4-FFF2-40B4-BE49-F238E27FC236}">
                    <a16:creationId xmlns:a16="http://schemas.microsoft.com/office/drawing/2014/main" id="{156A487A-44BC-7025-65D5-F062FAF673CC}"/>
                  </a:ext>
                </a:extLst>
              </p:cNvPr>
              <p:cNvSpPr txBox="1">
                <a:spLocks noRot="1" noChangeAspect="1" noMove="1" noResize="1" noEditPoints="1" noAdjustHandles="1" noChangeArrowheads="1" noChangeShapeType="1" noTextEdit="1"/>
              </p:cNvSpPr>
              <p:nvPr/>
            </p:nvSpPr>
            <p:spPr>
              <a:xfrm>
                <a:off x="291113" y="4016818"/>
                <a:ext cx="11405585" cy="830997"/>
              </a:xfrm>
              <a:prstGeom prst="rect">
                <a:avLst/>
              </a:prstGeom>
              <a:blipFill>
                <a:blip r:embed="rId3"/>
                <a:stretch>
                  <a:fillRect l="-748" t="-5882" r="-3474"/>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AD7EC9D0-E1F4-5748-6EBF-FDA05F61B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000" y="4855591"/>
            <a:ext cx="3156940" cy="881766"/>
          </a:xfrm>
          <a:prstGeom prst="rect">
            <a:avLst/>
          </a:prstGeom>
        </p:spPr>
      </p:pic>
    </p:spTree>
    <p:extLst>
      <p:ext uri="{BB962C8B-B14F-4D97-AF65-F5344CB8AC3E}">
        <p14:creationId xmlns:p14="http://schemas.microsoft.com/office/powerpoint/2010/main" val="266461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en-US" altLang="zh-Hans-HK" sz="2800" b="1" dirty="0"/>
              <a:t>PPN</a:t>
            </a:r>
          </a:p>
        </p:txBody>
      </p:sp>
      <p:sp>
        <p:nvSpPr>
          <p:cNvPr id="2" name="文本框 1">
            <a:extLst>
              <a:ext uri="{FF2B5EF4-FFF2-40B4-BE49-F238E27FC236}">
                <a16:creationId xmlns:a16="http://schemas.microsoft.com/office/drawing/2014/main" id="{B231DAF4-ABAC-3988-51E1-B710BE0980D5}"/>
              </a:ext>
            </a:extLst>
          </p:cNvPr>
          <p:cNvSpPr txBox="1"/>
          <p:nvPr/>
        </p:nvSpPr>
        <p:spPr>
          <a:xfrm>
            <a:off x="291114" y="1497552"/>
            <a:ext cx="11405585"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t>分割分数：</a:t>
            </a:r>
            <a:r>
              <a:rPr lang="en-US" altLang="zh-CN" sz="2400" b="1" dirty="0"/>
              <a:t>G-branch</a:t>
            </a:r>
            <a:r>
              <a:rPr lang="zh-CN" altLang="en-US" sz="2400" b="1" dirty="0"/>
              <a:t>所得特征图的</a:t>
            </a:r>
            <a:r>
              <a:rPr lang="en-US" altLang="zh-CN" sz="2400" b="1" dirty="0">
                <a:hlinkClick r:id="rId3" action="ppaction://hlinksldjump"/>
              </a:rPr>
              <a:t>mIoU</a:t>
            </a:r>
            <a:endParaRPr lang="en-US" altLang="zh-CN" sz="2400" b="1" dirty="0"/>
          </a:p>
          <a:p>
            <a:endParaRPr lang="zh-Hans-HK" altLang="en-US" sz="2400" b="1" dirty="0"/>
          </a:p>
        </p:txBody>
      </p:sp>
      <p:grpSp>
        <p:nvGrpSpPr>
          <p:cNvPr id="6" name="组合 5">
            <a:extLst>
              <a:ext uri="{FF2B5EF4-FFF2-40B4-BE49-F238E27FC236}">
                <a16:creationId xmlns:a16="http://schemas.microsoft.com/office/drawing/2014/main" id="{8BE83AEA-24F0-CA7F-A8A1-5C44EB022320}"/>
              </a:ext>
            </a:extLst>
          </p:cNvPr>
          <p:cNvGrpSpPr/>
          <p:nvPr/>
        </p:nvGrpSpPr>
        <p:grpSpPr>
          <a:xfrm>
            <a:off x="488619" y="2605333"/>
            <a:ext cx="2262215" cy="1647333"/>
            <a:chOff x="8561421" y="3174336"/>
            <a:chExt cx="2262215" cy="1647333"/>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523743B-CCD5-AF0B-BB9F-089749381BB7}"/>
                    </a:ext>
                  </a:extLst>
                </p:cNvPr>
                <p:cNvSpPr txBox="1"/>
                <p:nvPr/>
              </p:nvSpPr>
              <p:spPr>
                <a:xfrm>
                  <a:off x="9286273" y="4451439"/>
                  <a:ext cx="515205"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𝐺</m:t>
                            </m:r>
                          </m:sup>
                        </m:sSup>
                      </m:oMath>
                    </m:oMathPara>
                  </a14:m>
                  <a:endParaRPr lang="zh-CN" altLang="en-US" dirty="0"/>
                </a:p>
              </p:txBody>
            </p:sp>
          </mc:Choice>
          <mc:Fallback xmlns="">
            <p:sp>
              <p:nvSpPr>
                <p:cNvPr id="10" name="文本框 9">
                  <a:extLst>
                    <a:ext uri="{FF2B5EF4-FFF2-40B4-BE49-F238E27FC236}">
                      <a16:creationId xmlns:a16="http://schemas.microsoft.com/office/drawing/2014/main" id="{D523743B-CCD5-AF0B-BB9F-089749381BB7}"/>
                    </a:ext>
                  </a:extLst>
                </p:cNvPr>
                <p:cNvSpPr txBox="1">
                  <a:spLocks noRot="1" noChangeAspect="1" noMove="1" noResize="1" noEditPoints="1" noAdjustHandles="1" noChangeArrowheads="1" noChangeShapeType="1" noTextEdit="1"/>
                </p:cNvSpPr>
                <p:nvPr/>
              </p:nvSpPr>
              <p:spPr>
                <a:xfrm>
                  <a:off x="9286273" y="4451439"/>
                  <a:ext cx="515205" cy="370230"/>
                </a:xfrm>
                <a:prstGeom prst="rect">
                  <a:avLst/>
                </a:prstGeom>
                <a:blipFill>
                  <a:blip r:embed="rId4"/>
                  <a:stretch>
                    <a:fillRect/>
                  </a:stretch>
                </a:blipFill>
              </p:spPr>
              <p:txBody>
                <a:bodyPr/>
                <a:lstStyle/>
                <a:p>
                  <a:r>
                    <a:rPr lang="zh-CN" altLang="en-US">
                      <a:noFill/>
                    </a:rPr>
                    <a:t> </a:t>
                  </a:r>
                </a:p>
              </p:txBody>
            </p:sp>
          </mc:Fallback>
        </mc:AlternateContent>
        <p:sp>
          <p:nvSpPr>
            <p:cNvPr id="11" name="平行四边形 10">
              <a:extLst>
                <a:ext uri="{FF2B5EF4-FFF2-40B4-BE49-F238E27FC236}">
                  <a16:creationId xmlns:a16="http://schemas.microsoft.com/office/drawing/2014/main" id="{928A02CD-FE48-CFC3-9618-D39A01F09D19}"/>
                </a:ext>
              </a:extLst>
            </p:cNvPr>
            <p:cNvSpPr/>
            <p:nvPr/>
          </p:nvSpPr>
          <p:spPr>
            <a:xfrm>
              <a:off x="8561421" y="3174336"/>
              <a:ext cx="2262215" cy="1247991"/>
            </a:xfrm>
            <a:prstGeom prst="parallelogram">
              <a:avLst>
                <a:gd name="adj" fmla="val 4643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D24F2E0-9CFB-A33D-6039-9F1706D8820D}"/>
                    </a:ext>
                  </a:extLst>
                </p:cNvPr>
                <p:cNvSpPr txBox="1"/>
                <p:nvPr/>
              </p:nvSpPr>
              <p:spPr>
                <a:xfrm>
                  <a:off x="9660392" y="3950364"/>
                  <a:ext cx="515206" cy="3754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12" name="文本框 11">
                  <a:extLst>
                    <a:ext uri="{FF2B5EF4-FFF2-40B4-BE49-F238E27FC236}">
                      <a16:creationId xmlns:a16="http://schemas.microsoft.com/office/drawing/2014/main" id="{CD24F2E0-9CFB-A33D-6039-9F1706D8820D}"/>
                    </a:ext>
                  </a:extLst>
                </p:cNvPr>
                <p:cNvSpPr txBox="1">
                  <a:spLocks noRot="1" noChangeAspect="1" noMove="1" noResize="1" noEditPoints="1" noAdjustHandles="1" noChangeArrowheads="1" noChangeShapeType="1" noTextEdit="1"/>
                </p:cNvSpPr>
                <p:nvPr/>
              </p:nvSpPr>
              <p:spPr>
                <a:xfrm>
                  <a:off x="9660392" y="3950364"/>
                  <a:ext cx="515206" cy="375424"/>
                </a:xfrm>
                <a:prstGeom prst="rect">
                  <a:avLst/>
                </a:prstGeom>
                <a:blipFill>
                  <a:blip r:embed="rId5"/>
                  <a:stretch>
                    <a:fillRect b="-1639"/>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BA43B884-E46C-A91A-4226-A1EA1C0B94A5}"/>
                </a:ext>
              </a:extLst>
            </p:cNvPr>
            <p:cNvCxnSpPr>
              <a:stCxn id="11" idx="5"/>
              <a:endCxn id="11" idx="2"/>
            </p:cNvCxnSpPr>
            <p:nvPr/>
          </p:nvCxnSpPr>
          <p:spPr>
            <a:xfrm>
              <a:off x="8851161" y="3798332"/>
              <a:ext cx="1682735"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0A4593E-2C8D-DBAA-71ED-82AE99F44908}"/>
                </a:ext>
              </a:extLst>
            </p:cNvPr>
            <p:cNvCxnSpPr>
              <a:cxnSpLocks/>
              <a:stCxn id="11" idx="3"/>
              <a:endCxn id="11" idx="1"/>
            </p:cNvCxnSpPr>
            <p:nvPr/>
          </p:nvCxnSpPr>
          <p:spPr>
            <a:xfrm flipV="1">
              <a:off x="9402789" y="3174336"/>
              <a:ext cx="579479" cy="124799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9D0B0BC-0651-4A76-065F-55B7296042E4}"/>
                    </a:ext>
                  </a:extLst>
                </p:cNvPr>
                <p:cNvSpPr txBox="1"/>
                <p:nvPr/>
              </p:nvSpPr>
              <p:spPr>
                <a:xfrm>
                  <a:off x="9982268" y="3295596"/>
                  <a:ext cx="515206" cy="376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16" name="文本框 15">
                  <a:extLst>
                    <a:ext uri="{FF2B5EF4-FFF2-40B4-BE49-F238E27FC236}">
                      <a16:creationId xmlns:a16="http://schemas.microsoft.com/office/drawing/2014/main" id="{49D0B0BC-0651-4A76-065F-55B7296042E4}"/>
                    </a:ext>
                  </a:extLst>
                </p:cNvPr>
                <p:cNvSpPr txBox="1">
                  <a:spLocks noRot="1" noChangeAspect="1" noMove="1" noResize="1" noEditPoints="1" noAdjustHandles="1" noChangeArrowheads="1" noChangeShapeType="1" noTextEdit="1"/>
                </p:cNvSpPr>
                <p:nvPr/>
              </p:nvSpPr>
              <p:spPr>
                <a:xfrm>
                  <a:off x="9982268" y="3295596"/>
                  <a:ext cx="515206" cy="376000"/>
                </a:xfrm>
                <a:prstGeom prst="rect">
                  <a:avLst/>
                </a:prstGeom>
                <a:blipFill>
                  <a:blip r:embed="rId6"/>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B216A2D-3140-9766-58AB-EDD1DEE85B63}"/>
                    </a:ext>
                  </a:extLst>
                </p:cNvPr>
                <p:cNvSpPr txBox="1"/>
                <p:nvPr/>
              </p:nvSpPr>
              <p:spPr>
                <a:xfrm>
                  <a:off x="8933412" y="3911461"/>
                  <a:ext cx="515206"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17" name="文本框 16">
                  <a:extLst>
                    <a:ext uri="{FF2B5EF4-FFF2-40B4-BE49-F238E27FC236}">
                      <a16:creationId xmlns:a16="http://schemas.microsoft.com/office/drawing/2014/main" id="{DB216A2D-3140-9766-58AB-EDD1DEE85B63}"/>
                    </a:ext>
                  </a:extLst>
                </p:cNvPr>
                <p:cNvSpPr txBox="1">
                  <a:spLocks noRot="1" noChangeAspect="1" noMove="1" noResize="1" noEditPoints="1" noAdjustHandles="1" noChangeArrowheads="1" noChangeShapeType="1" noTextEdit="1"/>
                </p:cNvSpPr>
                <p:nvPr/>
              </p:nvSpPr>
              <p:spPr>
                <a:xfrm>
                  <a:off x="8933412" y="3911461"/>
                  <a:ext cx="515206" cy="377989"/>
                </a:xfrm>
                <a:prstGeom prst="rect">
                  <a:avLst/>
                </a:prstGeom>
                <a:blipFill>
                  <a:blip r:embed="rId7"/>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E3D4C04-FC4C-683A-EFD5-C79667CE87C8}"/>
                    </a:ext>
                  </a:extLst>
                </p:cNvPr>
                <p:cNvSpPr txBox="1"/>
                <p:nvPr/>
              </p:nvSpPr>
              <p:spPr>
                <a:xfrm>
                  <a:off x="9170937" y="3291010"/>
                  <a:ext cx="515206" cy="376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18" name="文本框 17">
                  <a:extLst>
                    <a:ext uri="{FF2B5EF4-FFF2-40B4-BE49-F238E27FC236}">
                      <a16:creationId xmlns:a16="http://schemas.microsoft.com/office/drawing/2014/main" id="{7E3D4C04-FC4C-683A-EFD5-C79667CE87C8}"/>
                    </a:ext>
                  </a:extLst>
                </p:cNvPr>
                <p:cNvSpPr txBox="1">
                  <a:spLocks noRot="1" noChangeAspect="1" noMove="1" noResize="1" noEditPoints="1" noAdjustHandles="1" noChangeArrowheads="1" noChangeShapeType="1" noTextEdit="1"/>
                </p:cNvSpPr>
                <p:nvPr/>
              </p:nvSpPr>
              <p:spPr>
                <a:xfrm>
                  <a:off x="9170937" y="3291010"/>
                  <a:ext cx="515206" cy="376000"/>
                </a:xfrm>
                <a:prstGeom prst="rect">
                  <a:avLst/>
                </a:prstGeom>
                <a:blipFill>
                  <a:blip r:embed="rId8"/>
                  <a:stretch>
                    <a:fillRect b="-1639"/>
                  </a:stretch>
                </a:blipFill>
              </p:spPr>
              <p:txBody>
                <a:bodyPr/>
                <a:lstStyle/>
                <a:p>
                  <a:r>
                    <a:rPr lang="zh-CN" altLang="en-US">
                      <a:noFill/>
                    </a:rPr>
                    <a:t> </a:t>
                  </a:r>
                </a:p>
              </p:txBody>
            </p:sp>
          </mc:Fallback>
        </mc:AlternateContent>
      </p:grpSp>
      <p:cxnSp>
        <p:nvCxnSpPr>
          <p:cNvPr id="29" name="直接箭头连接符 28">
            <a:extLst>
              <a:ext uri="{FF2B5EF4-FFF2-40B4-BE49-F238E27FC236}">
                <a16:creationId xmlns:a16="http://schemas.microsoft.com/office/drawing/2014/main" id="{B5465E75-CBB7-C067-F71A-F250BBB6C6BD}"/>
              </a:ext>
            </a:extLst>
          </p:cNvPr>
          <p:cNvCxnSpPr>
            <a:cxnSpLocks/>
          </p:cNvCxnSpPr>
          <p:nvPr/>
        </p:nvCxnSpPr>
        <p:spPr>
          <a:xfrm>
            <a:off x="2720797" y="3215589"/>
            <a:ext cx="2064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12F4933-A072-AD18-3683-1775916672F4}"/>
              </a:ext>
            </a:extLst>
          </p:cNvPr>
          <p:cNvSpPr txBox="1"/>
          <p:nvPr/>
        </p:nvSpPr>
        <p:spPr>
          <a:xfrm>
            <a:off x="291113" y="5056227"/>
            <a:ext cx="11405585"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PPN</a:t>
            </a:r>
            <a:r>
              <a:rPr lang="zh-CN" altLang="en-US" sz="2400" b="1" dirty="0"/>
              <a:t>分类目标：以</a:t>
            </a:r>
            <a:r>
              <a:rPr lang="en-US" altLang="zh-CN" sz="2400" b="1" dirty="0"/>
              <a:t>G-branch</a:t>
            </a:r>
            <a:r>
              <a:rPr lang="zh-CN" altLang="en-US" sz="2400" b="1" dirty="0"/>
              <a:t>结果作为标签，直接找出分割表现可能低于均值的</a:t>
            </a:r>
            <a:r>
              <a:rPr lang="en-US" altLang="zh-CN" sz="2400" b="1" dirty="0"/>
              <a:t>patch</a:t>
            </a:r>
          </a:p>
          <a:p>
            <a:endParaRPr lang="zh-Hans-HK" altLang="en-US" sz="2400" b="1" dirty="0"/>
          </a:p>
        </p:txBody>
      </p:sp>
      <p:pic>
        <p:nvPicPr>
          <p:cNvPr id="32" name="图片 31">
            <a:extLst>
              <a:ext uri="{FF2B5EF4-FFF2-40B4-BE49-F238E27FC236}">
                <a16:creationId xmlns:a16="http://schemas.microsoft.com/office/drawing/2014/main" id="{73FA3E78-09B5-7239-6326-2158289B76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7296" y="2286350"/>
            <a:ext cx="2743553" cy="766303"/>
          </a:xfrm>
          <a:prstGeom prst="rect">
            <a:avLst/>
          </a:prstGeom>
        </p:spPr>
      </p:pic>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8C3E600-6D4E-CA0E-B554-D5A2AA68D909}"/>
                  </a:ext>
                </a:extLst>
              </p:cNvPr>
              <p:cNvSpPr txBox="1"/>
              <p:nvPr/>
            </p:nvSpPr>
            <p:spPr>
              <a:xfrm>
                <a:off x="2995886" y="2378644"/>
                <a:ext cx="1789656" cy="6867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𝑚𝐼𝑜𝑈</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𝐺</m:t>
                              </m:r>
                            </m:sup>
                          </m:sSup>
                        </m:e>
                      </m:d>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𝑚𝐼𝑜𝑈</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𝐺</m:t>
                          </m:r>
                        </m:sup>
                      </m:sSubSup>
                      <m:r>
                        <a:rPr lang="en-US" altLang="zh-CN" b="0" i="1" smtClean="0">
                          <a:latin typeface="Cambria Math" panose="02040503050406030204" pitchFamily="18" charset="0"/>
                        </a:rPr>
                        <m:t>)</m:t>
                      </m:r>
                    </m:oMath>
                  </m:oMathPara>
                </a14:m>
                <a:endParaRPr lang="zh-CN" altLang="en-US" dirty="0"/>
              </a:p>
            </p:txBody>
          </p:sp>
        </mc:Choice>
        <mc:Fallback xmlns="">
          <p:sp>
            <p:nvSpPr>
              <p:cNvPr id="33" name="文本框 32">
                <a:extLst>
                  <a:ext uri="{FF2B5EF4-FFF2-40B4-BE49-F238E27FC236}">
                    <a16:creationId xmlns:a16="http://schemas.microsoft.com/office/drawing/2014/main" id="{48C3E600-6D4E-CA0E-B554-D5A2AA68D909}"/>
                  </a:ext>
                </a:extLst>
              </p:cNvPr>
              <p:cNvSpPr txBox="1">
                <a:spLocks noRot="1" noChangeAspect="1" noMove="1" noResize="1" noEditPoints="1" noAdjustHandles="1" noChangeArrowheads="1" noChangeShapeType="1" noTextEdit="1"/>
              </p:cNvSpPr>
              <p:nvPr/>
            </p:nvSpPr>
            <p:spPr>
              <a:xfrm>
                <a:off x="2995886" y="2378644"/>
                <a:ext cx="1789656" cy="686726"/>
              </a:xfrm>
              <a:prstGeom prst="rect">
                <a:avLst/>
              </a:prstGeom>
              <a:blipFill>
                <a:blip r:embed="rId10"/>
                <a:stretch>
                  <a:fillRect b="-3540"/>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3553BEF4-4B82-08C7-2639-8613F8704793}"/>
              </a:ext>
            </a:extLst>
          </p:cNvPr>
          <p:cNvCxnSpPr>
            <a:cxnSpLocks/>
          </p:cNvCxnSpPr>
          <p:nvPr/>
        </p:nvCxnSpPr>
        <p:spPr>
          <a:xfrm>
            <a:off x="7564180" y="3181015"/>
            <a:ext cx="2064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80E72BD2-14D0-4F8B-DD4C-E1C11DCD518E}"/>
              </a:ext>
            </a:extLst>
          </p:cNvPr>
          <p:cNvGrpSpPr/>
          <p:nvPr/>
        </p:nvGrpSpPr>
        <p:grpSpPr>
          <a:xfrm>
            <a:off x="9455816" y="2605333"/>
            <a:ext cx="2262215" cy="1646435"/>
            <a:chOff x="8561421" y="3174336"/>
            <a:chExt cx="2262215" cy="1646435"/>
          </a:xfrm>
        </p:grpSpPr>
        <p:sp>
          <p:nvSpPr>
            <p:cNvPr id="20" name="文本框 19">
              <a:extLst>
                <a:ext uri="{FF2B5EF4-FFF2-40B4-BE49-F238E27FC236}">
                  <a16:creationId xmlns:a16="http://schemas.microsoft.com/office/drawing/2014/main" id="{4EDA9C79-CC4A-BC85-61EC-B537E5ECC5B9}"/>
                </a:ext>
              </a:extLst>
            </p:cNvPr>
            <p:cNvSpPr txBox="1"/>
            <p:nvPr/>
          </p:nvSpPr>
          <p:spPr>
            <a:xfrm>
              <a:off x="8933412" y="4451439"/>
              <a:ext cx="1165704" cy="369332"/>
            </a:xfrm>
            <a:prstGeom prst="rect">
              <a:avLst/>
            </a:prstGeom>
            <a:noFill/>
          </p:spPr>
          <p:txBody>
            <a:bodyPr wrap="none" rtlCol="0">
              <a:spAutoFit/>
            </a:bodyPr>
            <a:lstStyle/>
            <a:p>
              <a:r>
                <a:rPr lang="en-US" altLang="zh-CN" dirty="0"/>
                <a:t>Label Map</a:t>
              </a:r>
              <a:endParaRPr lang="zh-CN" altLang="en-US" dirty="0"/>
            </a:p>
          </p:txBody>
        </p:sp>
        <p:sp>
          <p:nvSpPr>
            <p:cNvPr id="21" name="平行四边形 20">
              <a:extLst>
                <a:ext uri="{FF2B5EF4-FFF2-40B4-BE49-F238E27FC236}">
                  <a16:creationId xmlns:a16="http://schemas.microsoft.com/office/drawing/2014/main" id="{C9D24475-93BB-9123-C4C2-CCA96A03BB4A}"/>
                </a:ext>
              </a:extLst>
            </p:cNvPr>
            <p:cNvSpPr/>
            <p:nvPr/>
          </p:nvSpPr>
          <p:spPr>
            <a:xfrm>
              <a:off x="8561421" y="3174336"/>
              <a:ext cx="2262215" cy="1247991"/>
            </a:xfrm>
            <a:prstGeom prst="parallelogram">
              <a:avLst>
                <a:gd name="adj" fmla="val 4643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4355821-89B0-2BB1-BCCE-1B014587FEBE}"/>
                    </a:ext>
                  </a:extLst>
                </p:cNvPr>
                <p:cNvSpPr txBox="1"/>
                <p:nvPr/>
              </p:nvSpPr>
              <p:spPr>
                <a:xfrm>
                  <a:off x="9798679" y="392327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0</m:t>
                        </m:r>
                      </m:oMath>
                    </m:oMathPara>
                  </a14:m>
                  <a:endParaRPr lang="zh-CN" altLang="en-US" dirty="0"/>
                </a:p>
              </p:txBody>
            </p:sp>
          </mc:Choice>
          <mc:Fallback xmlns="">
            <p:sp>
              <p:nvSpPr>
                <p:cNvPr id="22" name="文本框 21">
                  <a:extLst>
                    <a:ext uri="{FF2B5EF4-FFF2-40B4-BE49-F238E27FC236}">
                      <a16:creationId xmlns:a16="http://schemas.microsoft.com/office/drawing/2014/main" id="{E4355821-89B0-2BB1-BCCE-1B014587FEBE}"/>
                    </a:ext>
                  </a:extLst>
                </p:cNvPr>
                <p:cNvSpPr txBox="1">
                  <a:spLocks noRot="1" noChangeAspect="1" noMove="1" noResize="1" noEditPoints="1" noAdjustHandles="1" noChangeArrowheads="1" noChangeShapeType="1" noTextEdit="1"/>
                </p:cNvSpPr>
                <p:nvPr/>
              </p:nvSpPr>
              <p:spPr>
                <a:xfrm>
                  <a:off x="9798679" y="3923271"/>
                  <a:ext cx="365806" cy="369332"/>
                </a:xfrm>
                <a:prstGeom prst="rect">
                  <a:avLst/>
                </a:prstGeom>
                <a:blipFill>
                  <a:blip r:embed="rId11"/>
                  <a:stretch>
                    <a:fillRect/>
                  </a:stretch>
                </a:blipFill>
              </p:spPr>
              <p:txBody>
                <a:bodyPr/>
                <a:lstStyle/>
                <a:p>
                  <a:r>
                    <a:rPr lang="zh-CN" altLang="en-US">
                      <a:noFill/>
                    </a:rPr>
                    <a:t> </a:t>
                  </a:r>
                </a:p>
              </p:txBody>
            </p:sp>
          </mc:Fallback>
        </mc:AlternateContent>
        <p:cxnSp>
          <p:nvCxnSpPr>
            <p:cNvPr id="23" name="直接连接符 22">
              <a:extLst>
                <a:ext uri="{FF2B5EF4-FFF2-40B4-BE49-F238E27FC236}">
                  <a16:creationId xmlns:a16="http://schemas.microsoft.com/office/drawing/2014/main" id="{711CB66E-73A9-1B04-7D66-CE93765E7EB0}"/>
                </a:ext>
              </a:extLst>
            </p:cNvPr>
            <p:cNvCxnSpPr>
              <a:stCxn id="21" idx="5"/>
              <a:endCxn id="21" idx="2"/>
            </p:cNvCxnSpPr>
            <p:nvPr/>
          </p:nvCxnSpPr>
          <p:spPr>
            <a:xfrm>
              <a:off x="8851161" y="3798332"/>
              <a:ext cx="1682735"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66C8C04-B055-9AE7-74FE-120312299497}"/>
                </a:ext>
              </a:extLst>
            </p:cNvPr>
            <p:cNvCxnSpPr>
              <a:cxnSpLocks/>
              <a:stCxn id="21" idx="3"/>
              <a:endCxn id="21" idx="1"/>
            </p:cNvCxnSpPr>
            <p:nvPr/>
          </p:nvCxnSpPr>
          <p:spPr>
            <a:xfrm flipV="1">
              <a:off x="9402789" y="3174336"/>
              <a:ext cx="579479" cy="124799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2194708-BEFD-65F1-E945-1EDBD3A7EDDE}"/>
                    </a:ext>
                  </a:extLst>
                </p:cNvPr>
                <p:cNvSpPr txBox="1"/>
                <p:nvPr/>
              </p:nvSpPr>
              <p:spPr>
                <a:xfrm>
                  <a:off x="10081941" y="329559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oMath>
                    </m:oMathPara>
                  </a14:m>
                  <a:endParaRPr lang="zh-CN" altLang="en-US" dirty="0"/>
                </a:p>
              </p:txBody>
            </p:sp>
          </mc:Choice>
          <mc:Fallback xmlns="">
            <p:sp>
              <p:nvSpPr>
                <p:cNvPr id="25" name="文本框 24">
                  <a:extLst>
                    <a:ext uri="{FF2B5EF4-FFF2-40B4-BE49-F238E27FC236}">
                      <a16:creationId xmlns:a16="http://schemas.microsoft.com/office/drawing/2014/main" id="{22194708-BEFD-65F1-E945-1EDBD3A7EDDE}"/>
                    </a:ext>
                  </a:extLst>
                </p:cNvPr>
                <p:cNvSpPr txBox="1">
                  <a:spLocks noRot="1" noChangeAspect="1" noMove="1" noResize="1" noEditPoints="1" noAdjustHandles="1" noChangeArrowheads="1" noChangeShapeType="1" noTextEdit="1"/>
                </p:cNvSpPr>
                <p:nvPr/>
              </p:nvSpPr>
              <p:spPr>
                <a:xfrm>
                  <a:off x="10081941" y="3295596"/>
                  <a:ext cx="365806"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AC6A66B-29C3-374A-7C73-CFA8A9A4B330}"/>
                    </a:ext>
                  </a:extLst>
                </p:cNvPr>
                <p:cNvSpPr txBox="1"/>
                <p:nvPr/>
              </p:nvSpPr>
              <p:spPr>
                <a:xfrm>
                  <a:off x="9016642" y="3919592"/>
                  <a:ext cx="2864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oMath>
                    </m:oMathPara>
                  </a14:m>
                  <a:endParaRPr lang="zh-CN" altLang="en-US" dirty="0"/>
                </a:p>
              </p:txBody>
            </p:sp>
          </mc:Choice>
          <mc:Fallback xmlns="">
            <p:sp>
              <p:nvSpPr>
                <p:cNvPr id="26" name="文本框 25">
                  <a:extLst>
                    <a:ext uri="{FF2B5EF4-FFF2-40B4-BE49-F238E27FC236}">
                      <a16:creationId xmlns:a16="http://schemas.microsoft.com/office/drawing/2014/main" id="{7AC6A66B-29C3-374A-7C73-CFA8A9A4B330}"/>
                    </a:ext>
                  </a:extLst>
                </p:cNvPr>
                <p:cNvSpPr txBox="1">
                  <a:spLocks noRot="1" noChangeAspect="1" noMove="1" noResize="1" noEditPoints="1" noAdjustHandles="1" noChangeArrowheads="1" noChangeShapeType="1" noTextEdit="1"/>
                </p:cNvSpPr>
                <p:nvPr/>
              </p:nvSpPr>
              <p:spPr>
                <a:xfrm>
                  <a:off x="9016642" y="3919592"/>
                  <a:ext cx="286474" cy="369332"/>
                </a:xfrm>
                <a:prstGeom prst="rect">
                  <a:avLst/>
                </a:prstGeom>
                <a:blipFill>
                  <a:blip r:embed="rId13"/>
                  <a:stretch>
                    <a:fillRect r="-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523BECA-6A28-4D72-E450-BD9E133EE2D3}"/>
                    </a:ext>
                  </a:extLst>
                </p:cNvPr>
                <p:cNvSpPr txBox="1"/>
                <p:nvPr/>
              </p:nvSpPr>
              <p:spPr>
                <a:xfrm>
                  <a:off x="9219886" y="329559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0</m:t>
                        </m:r>
                      </m:oMath>
                    </m:oMathPara>
                  </a14:m>
                  <a:endParaRPr lang="zh-CN" altLang="en-US" dirty="0"/>
                </a:p>
              </p:txBody>
            </p:sp>
          </mc:Choice>
          <mc:Fallback xmlns="">
            <p:sp>
              <p:nvSpPr>
                <p:cNvPr id="27" name="文本框 26">
                  <a:extLst>
                    <a:ext uri="{FF2B5EF4-FFF2-40B4-BE49-F238E27FC236}">
                      <a16:creationId xmlns:a16="http://schemas.microsoft.com/office/drawing/2014/main" id="{C523BECA-6A28-4D72-E450-BD9E133EE2D3}"/>
                    </a:ext>
                  </a:extLst>
                </p:cNvPr>
                <p:cNvSpPr txBox="1">
                  <a:spLocks noRot="1" noChangeAspect="1" noMove="1" noResize="1" noEditPoints="1" noAdjustHandles="1" noChangeArrowheads="1" noChangeShapeType="1" noTextEdit="1"/>
                </p:cNvSpPr>
                <p:nvPr/>
              </p:nvSpPr>
              <p:spPr>
                <a:xfrm>
                  <a:off x="9219886" y="3295596"/>
                  <a:ext cx="365806" cy="369332"/>
                </a:xfrm>
                <a:prstGeom prst="rect">
                  <a:avLst/>
                </a:prstGeom>
                <a:blipFill>
                  <a:blip r:embed="rId14"/>
                  <a:stretch>
                    <a:fillRect/>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09C2879D-FB56-5996-F0E8-4EB3FEE4B011}"/>
              </a:ext>
            </a:extLst>
          </p:cNvPr>
          <p:cNvGrpSpPr/>
          <p:nvPr/>
        </p:nvGrpSpPr>
        <p:grpSpPr>
          <a:xfrm>
            <a:off x="4989006" y="2605782"/>
            <a:ext cx="2262215" cy="1618496"/>
            <a:chOff x="8561421" y="3174336"/>
            <a:chExt cx="2262215" cy="1618496"/>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EB38182-889E-6291-ADD0-75183E706008}"/>
                    </a:ext>
                  </a:extLst>
                </p:cNvPr>
                <p:cNvSpPr txBox="1"/>
                <p:nvPr/>
              </p:nvSpPr>
              <p:spPr>
                <a:xfrm>
                  <a:off x="8972767" y="4423500"/>
                  <a:ext cx="860044"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𝑡</m:t>
                          </m:r>
                        </m:sub>
                      </m:sSub>
                    </m:oMath>
                  </a14:m>
                  <a:r>
                    <a:rPr lang="zh-CN" altLang="en-US" dirty="0"/>
                    <a:t> </a:t>
                  </a:r>
                  <a:r>
                    <a:rPr lang="en-US" altLang="zh-CN" dirty="0"/>
                    <a:t>= 0.5</a:t>
                  </a:r>
                  <a:endParaRPr lang="zh-CN" altLang="en-US" dirty="0"/>
                </a:p>
              </p:txBody>
            </p:sp>
          </mc:Choice>
          <mc:Fallback xmlns="">
            <p:sp>
              <p:nvSpPr>
                <p:cNvPr id="8" name="文本框 7">
                  <a:extLst>
                    <a:ext uri="{FF2B5EF4-FFF2-40B4-BE49-F238E27FC236}">
                      <a16:creationId xmlns:a16="http://schemas.microsoft.com/office/drawing/2014/main" id="{CEB38182-889E-6291-ADD0-75183E706008}"/>
                    </a:ext>
                  </a:extLst>
                </p:cNvPr>
                <p:cNvSpPr txBox="1">
                  <a:spLocks noRot="1" noChangeAspect="1" noMove="1" noResize="1" noEditPoints="1" noAdjustHandles="1" noChangeArrowheads="1" noChangeShapeType="1" noTextEdit="1"/>
                </p:cNvSpPr>
                <p:nvPr/>
              </p:nvSpPr>
              <p:spPr>
                <a:xfrm>
                  <a:off x="8972767" y="4423500"/>
                  <a:ext cx="860044" cy="369332"/>
                </a:xfrm>
                <a:prstGeom prst="rect">
                  <a:avLst/>
                </a:prstGeom>
                <a:blipFill>
                  <a:blip r:embed="rId15"/>
                  <a:stretch>
                    <a:fillRect t="-8197" r="-4965" b="-24590"/>
                  </a:stretch>
                </a:blipFill>
              </p:spPr>
              <p:txBody>
                <a:bodyPr/>
                <a:lstStyle/>
                <a:p>
                  <a:r>
                    <a:rPr lang="zh-CN" altLang="en-US">
                      <a:noFill/>
                    </a:rPr>
                    <a:t> </a:t>
                  </a:r>
                </a:p>
              </p:txBody>
            </p:sp>
          </mc:Fallback>
        </mc:AlternateContent>
        <p:sp>
          <p:nvSpPr>
            <p:cNvPr id="9" name="平行四边形 8">
              <a:extLst>
                <a:ext uri="{FF2B5EF4-FFF2-40B4-BE49-F238E27FC236}">
                  <a16:creationId xmlns:a16="http://schemas.microsoft.com/office/drawing/2014/main" id="{E71F1D58-14A8-55D6-BE07-3FCCA7C0E86F}"/>
                </a:ext>
              </a:extLst>
            </p:cNvPr>
            <p:cNvSpPr/>
            <p:nvPr/>
          </p:nvSpPr>
          <p:spPr>
            <a:xfrm>
              <a:off x="8561421" y="3174336"/>
              <a:ext cx="2262215" cy="1247991"/>
            </a:xfrm>
            <a:prstGeom prst="parallelogram">
              <a:avLst>
                <a:gd name="adj" fmla="val 4643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1507164-CB9D-DCCB-7E24-511E873E6D81}"/>
                    </a:ext>
                  </a:extLst>
                </p:cNvPr>
                <p:cNvSpPr txBox="1"/>
                <p:nvPr/>
              </p:nvSpPr>
              <p:spPr>
                <a:xfrm>
                  <a:off x="9798679" y="3923271"/>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0</m:t>
                        </m:r>
                        <m:r>
                          <a:rPr lang="en-US" altLang="zh-CN" b="0" i="1" smtClean="0">
                            <a:latin typeface="Cambria Math" panose="02040503050406030204" pitchFamily="18" charset="0"/>
                          </a:rPr>
                          <m:t>.6</m:t>
                        </m:r>
                      </m:oMath>
                    </m:oMathPara>
                  </a14:m>
                  <a:endParaRPr lang="zh-CN" altLang="en-US" dirty="0"/>
                </a:p>
              </p:txBody>
            </p:sp>
          </mc:Choice>
          <mc:Fallback xmlns="">
            <p:sp>
              <p:nvSpPr>
                <p:cNvPr id="13" name="文本框 12">
                  <a:extLst>
                    <a:ext uri="{FF2B5EF4-FFF2-40B4-BE49-F238E27FC236}">
                      <a16:creationId xmlns:a16="http://schemas.microsoft.com/office/drawing/2014/main" id="{31507164-CB9D-DCCB-7E24-511E873E6D81}"/>
                    </a:ext>
                  </a:extLst>
                </p:cNvPr>
                <p:cNvSpPr txBox="1">
                  <a:spLocks noRot="1" noChangeAspect="1" noMove="1" noResize="1" noEditPoints="1" noAdjustHandles="1" noChangeArrowheads="1" noChangeShapeType="1" noTextEdit="1"/>
                </p:cNvSpPr>
                <p:nvPr/>
              </p:nvSpPr>
              <p:spPr>
                <a:xfrm>
                  <a:off x="9798679" y="3923271"/>
                  <a:ext cx="542136" cy="369332"/>
                </a:xfrm>
                <a:prstGeom prst="rect">
                  <a:avLst/>
                </a:prstGeom>
                <a:blipFill>
                  <a:blip r:embed="rId16"/>
                  <a:stretch>
                    <a:fillRect/>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8497767C-684C-803E-735B-FE8BBA31CFC1}"/>
                </a:ext>
              </a:extLst>
            </p:cNvPr>
            <p:cNvCxnSpPr>
              <a:stCxn id="9" idx="5"/>
              <a:endCxn id="9" idx="2"/>
            </p:cNvCxnSpPr>
            <p:nvPr/>
          </p:nvCxnSpPr>
          <p:spPr>
            <a:xfrm>
              <a:off x="8851161" y="3798332"/>
              <a:ext cx="1682735"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FB84D4A-EABB-277F-107D-600863C13CE0}"/>
                </a:ext>
              </a:extLst>
            </p:cNvPr>
            <p:cNvCxnSpPr>
              <a:cxnSpLocks/>
              <a:stCxn id="9" idx="3"/>
              <a:endCxn id="9" idx="1"/>
            </p:cNvCxnSpPr>
            <p:nvPr/>
          </p:nvCxnSpPr>
          <p:spPr>
            <a:xfrm flipV="1">
              <a:off x="9402789" y="3174336"/>
              <a:ext cx="579479" cy="124799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D18656F-B896-C79E-305E-D6566A479A50}"/>
                    </a:ext>
                  </a:extLst>
                </p:cNvPr>
                <p:cNvSpPr txBox="1"/>
                <p:nvPr/>
              </p:nvSpPr>
              <p:spPr>
                <a:xfrm>
                  <a:off x="9976151" y="3295147"/>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0.4</m:t>
                        </m:r>
                      </m:oMath>
                    </m:oMathPara>
                  </a14:m>
                  <a:endParaRPr lang="zh-CN" altLang="en-US" dirty="0"/>
                </a:p>
              </p:txBody>
            </p:sp>
          </mc:Choice>
          <mc:Fallback xmlns="">
            <p:sp>
              <p:nvSpPr>
                <p:cNvPr id="34" name="文本框 33">
                  <a:extLst>
                    <a:ext uri="{FF2B5EF4-FFF2-40B4-BE49-F238E27FC236}">
                      <a16:creationId xmlns:a16="http://schemas.microsoft.com/office/drawing/2014/main" id="{ED18656F-B896-C79E-305E-D6566A479A50}"/>
                    </a:ext>
                  </a:extLst>
                </p:cNvPr>
                <p:cNvSpPr txBox="1">
                  <a:spLocks noRot="1" noChangeAspect="1" noMove="1" noResize="1" noEditPoints="1" noAdjustHandles="1" noChangeArrowheads="1" noChangeShapeType="1" noTextEdit="1"/>
                </p:cNvSpPr>
                <p:nvPr/>
              </p:nvSpPr>
              <p:spPr>
                <a:xfrm>
                  <a:off x="9976151" y="3295147"/>
                  <a:ext cx="54213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9BFE304-5B7C-5C9A-D496-1B5C16821D54}"/>
                    </a:ext>
                  </a:extLst>
                </p:cNvPr>
                <p:cNvSpPr txBox="1"/>
                <p:nvPr/>
              </p:nvSpPr>
              <p:spPr>
                <a:xfrm>
                  <a:off x="8957311" y="3925664"/>
                  <a:ext cx="2864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0.4</m:t>
                        </m:r>
                      </m:oMath>
                    </m:oMathPara>
                  </a14:m>
                  <a:endParaRPr lang="zh-CN" altLang="en-US" dirty="0"/>
                </a:p>
              </p:txBody>
            </p:sp>
          </mc:Choice>
          <mc:Fallback xmlns="">
            <p:sp>
              <p:nvSpPr>
                <p:cNvPr id="35" name="文本框 34">
                  <a:extLst>
                    <a:ext uri="{FF2B5EF4-FFF2-40B4-BE49-F238E27FC236}">
                      <a16:creationId xmlns:a16="http://schemas.microsoft.com/office/drawing/2014/main" id="{A9BFE304-5B7C-5C9A-D496-1B5C16821D54}"/>
                    </a:ext>
                  </a:extLst>
                </p:cNvPr>
                <p:cNvSpPr txBox="1">
                  <a:spLocks noRot="1" noChangeAspect="1" noMove="1" noResize="1" noEditPoints="1" noAdjustHandles="1" noChangeArrowheads="1" noChangeShapeType="1" noTextEdit="1"/>
                </p:cNvSpPr>
                <p:nvPr/>
              </p:nvSpPr>
              <p:spPr>
                <a:xfrm>
                  <a:off x="8957311" y="3925664"/>
                  <a:ext cx="286474" cy="369332"/>
                </a:xfrm>
                <a:prstGeom prst="rect">
                  <a:avLst/>
                </a:prstGeom>
                <a:blipFill>
                  <a:blip r:embed="rId18"/>
                  <a:stretch>
                    <a:fillRect r="-68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62B18F0-60F6-AD19-59CB-7AA81E4B2FCD}"/>
                    </a:ext>
                  </a:extLst>
                </p:cNvPr>
                <p:cNvSpPr txBox="1"/>
                <p:nvPr/>
              </p:nvSpPr>
              <p:spPr>
                <a:xfrm>
                  <a:off x="9150392" y="3295147"/>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0</m:t>
                        </m:r>
                        <m:r>
                          <a:rPr lang="en-US" altLang="zh-CN" b="0" i="1" smtClean="0">
                            <a:latin typeface="Cambria Math" panose="02040503050406030204" pitchFamily="18" charset="0"/>
                          </a:rPr>
                          <m:t>.6</m:t>
                        </m:r>
                      </m:oMath>
                    </m:oMathPara>
                  </a14:m>
                  <a:endParaRPr lang="zh-CN" altLang="en-US" dirty="0"/>
                </a:p>
              </p:txBody>
            </p:sp>
          </mc:Choice>
          <mc:Fallback xmlns="">
            <p:sp>
              <p:nvSpPr>
                <p:cNvPr id="36" name="文本框 35">
                  <a:extLst>
                    <a:ext uri="{FF2B5EF4-FFF2-40B4-BE49-F238E27FC236}">
                      <a16:creationId xmlns:a16="http://schemas.microsoft.com/office/drawing/2014/main" id="{C62B18F0-60F6-AD19-59CB-7AA81E4B2FCD}"/>
                    </a:ext>
                  </a:extLst>
                </p:cNvPr>
                <p:cNvSpPr txBox="1">
                  <a:spLocks noRot="1" noChangeAspect="1" noMove="1" noResize="1" noEditPoints="1" noAdjustHandles="1" noChangeArrowheads="1" noChangeShapeType="1" noTextEdit="1"/>
                </p:cNvSpPr>
                <p:nvPr/>
              </p:nvSpPr>
              <p:spPr>
                <a:xfrm>
                  <a:off x="9150392" y="3295147"/>
                  <a:ext cx="542136" cy="369332"/>
                </a:xfrm>
                <a:prstGeom prst="rect">
                  <a:avLst/>
                </a:prstGeom>
                <a:blipFill>
                  <a:blip r:embed="rId19"/>
                  <a:stretch>
                    <a:fillRect/>
                  </a:stretch>
                </a:blipFill>
              </p:spPr>
              <p:txBody>
                <a:bodyPr/>
                <a:lstStyle/>
                <a:p>
                  <a:r>
                    <a:rPr lang="zh-CN" altLang="en-US">
                      <a:noFill/>
                    </a:rPr>
                    <a:t> </a:t>
                  </a:r>
                </a:p>
              </p:txBody>
            </p:sp>
          </mc:Fallback>
        </mc:AlternateContent>
      </p:grpSp>
      <p:sp>
        <p:nvSpPr>
          <p:cNvPr id="37" name="椭圆 36">
            <a:extLst>
              <a:ext uri="{FF2B5EF4-FFF2-40B4-BE49-F238E27FC236}">
                <a16:creationId xmlns:a16="http://schemas.microsoft.com/office/drawing/2014/main" id="{3A3A5F19-9F42-1515-A147-7C9C67AC443A}"/>
              </a:ext>
            </a:extLst>
          </p:cNvPr>
          <p:cNvSpPr/>
          <p:nvPr/>
        </p:nvSpPr>
        <p:spPr>
          <a:xfrm>
            <a:off x="6353937" y="2604609"/>
            <a:ext cx="610130" cy="61013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CEDB77D-1E14-C60A-3DB6-F21907875EF0}"/>
              </a:ext>
            </a:extLst>
          </p:cNvPr>
          <p:cNvSpPr/>
          <p:nvPr/>
        </p:nvSpPr>
        <p:spPr>
          <a:xfrm>
            <a:off x="5303175" y="3254965"/>
            <a:ext cx="610130" cy="61013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D79FF585-0BAC-3802-7CBD-DBCEBBB1682B}"/>
              </a:ext>
            </a:extLst>
          </p:cNvPr>
          <p:cNvCxnSpPr>
            <a:stCxn id="38" idx="5"/>
          </p:cNvCxnSpPr>
          <p:nvPr/>
        </p:nvCxnSpPr>
        <p:spPr>
          <a:xfrm>
            <a:off x="5823954" y="3775744"/>
            <a:ext cx="944446" cy="4485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91E2F30-CAC0-584A-5291-30CE3BD6BF9E}"/>
              </a:ext>
            </a:extLst>
          </p:cNvPr>
          <p:cNvCxnSpPr>
            <a:cxnSpLocks/>
          </p:cNvCxnSpPr>
          <p:nvPr/>
        </p:nvCxnSpPr>
        <p:spPr>
          <a:xfrm>
            <a:off x="6771231" y="3200197"/>
            <a:ext cx="181313" cy="8464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DC976EE-05C9-86A0-C18D-79B503B476E6}"/>
              </a:ext>
            </a:extLst>
          </p:cNvPr>
          <p:cNvSpPr txBox="1"/>
          <p:nvPr/>
        </p:nvSpPr>
        <p:spPr>
          <a:xfrm>
            <a:off x="6715679" y="4092543"/>
            <a:ext cx="3348994" cy="369332"/>
          </a:xfrm>
          <a:prstGeom prst="rect">
            <a:avLst/>
          </a:prstGeom>
          <a:noFill/>
        </p:spPr>
        <p:txBody>
          <a:bodyPr wrap="none" rtlCol="0">
            <a:spAutoFit/>
          </a:bodyPr>
          <a:lstStyle/>
          <a:p>
            <a:r>
              <a:rPr lang="zh-CN" altLang="en-US" dirty="0">
                <a:solidFill>
                  <a:srgbClr val="FF0000"/>
                </a:solidFill>
              </a:rPr>
              <a:t>“拖后腿啦！”，需要进一步优化</a:t>
            </a:r>
          </a:p>
        </p:txBody>
      </p:sp>
    </p:spTree>
    <p:extLst>
      <p:ext uri="{BB962C8B-B14F-4D97-AF65-F5344CB8AC3E}">
        <p14:creationId xmlns:p14="http://schemas.microsoft.com/office/powerpoint/2010/main" val="6809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E07F2E6-7CAD-4BA1-AE75-8621EE6CC2A6}"/>
              </a:ext>
            </a:extLst>
          </p:cNvPr>
          <p:cNvSpPr>
            <a:spLocks noGrp="1"/>
          </p:cNvSpPr>
          <p:nvPr>
            <p:ph type="sldNum" sz="quarter" idx="12"/>
          </p:nvPr>
        </p:nvSpPr>
        <p:spPr/>
        <p:txBody>
          <a:bodyPr/>
          <a:lstStyle/>
          <a:p>
            <a:fld id="{72A5E12F-523A-4D75-95A2-779F57F5D9E2}" type="slidenum">
              <a:rPr lang="zh-CN" altLang="en-US" smtClean="0"/>
              <a:pPr/>
              <a:t>15</a:t>
            </a:fld>
            <a:endParaRPr lang="zh-CN" altLang="en-US"/>
          </a:p>
        </p:txBody>
      </p:sp>
      <p:sp>
        <p:nvSpPr>
          <p:cNvPr id="3" name="文本占位符 2">
            <a:extLst>
              <a:ext uri="{FF2B5EF4-FFF2-40B4-BE49-F238E27FC236}">
                <a16:creationId xmlns:a16="http://schemas.microsoft.com/office/drawing/2014/main" id="{6E83AF67-3135-40DD-9E9B-76FFE7306FD3}"/>
              </a:ext>
            </a:extLst>
          </p:cNvPr>
          <p:cNvSpPr>
            <a:spLocks noGrp="1"/>
          </p:cNvSpPr>
          <p:nvPr>
            <p:ph type="body" sz="quarter" idx="13"/>
          </p:nvPr>
        </p:nvSpPr>
        <p:spPr/>
        <p:txBody>
          <a:bodyPr/>
          <a:lstStyle/>
          <a:p>
            <a:r>
              <a:rPr lang="en-US" altLang="zh-CN" dirty="0"/>
              <a:t>mIoU</a:t>
            </a:r>
            <a:endParaRPr lang="zh-Hans-HK" altLang="en-US" dirty="0"/>
          </a:p>
        </p:txBody>
      </p:sp>
      <p:sp>
        <p:nvSpPr>
          <p:cNvPr id="6" name="文本框 5">
            <a:extLst>
              <a:ext uri="{FF2B5EF4-FFF2-40B4-BE49-F238E27FC236}">
                <a16:creationId xmlns:a16="http://schemas.microsoft.com/office/drawing/2014/main" id="{C6CEC186-8977-4A47-BBE9-5EFBEB8807BD}"/>
              </a:ext>
            </a:extLst>
          </p:cNvPr>
          <p:cNvSpPr txBox="1"/>
          <p:nvPr/>
        </p:nvSpPr>
        <p:spPr>
          <a:xfrm>
            <a:off x="387927" y="1283855"/>
            <a:ext cx="3689856" cy="677108"/>
          </a:xfrm>
          <a:prstGeom prst="rect">
            <a:avLst/>
          </a:prstGeom>
          <a:noFill/>
        </p:spPr>
        <p:txBody>
          <a:bodyPr wrap="none" rtlCol="0">
            <a:spAutoFit/>
          </a:bodyPr>
          <a:lstStyle/>
          <a:p>
            <a:pPr marL="285750" indent="-285750">
              <a:buFont typeface="Arial" panose="020B0604020202020204" pitchFamily="34" charset="0"/>
              <a:buChar char="•"/>
            </a:pPr>
            <a:r>
              <a:rPr lang="en-US" altLang="zh-Hans-HK" sz="2000" b="1" dirty="0" err="1"/>
              <a:t>I</a:t>
            </a:r>
            <a:r>
              <a:rPr lang="en-US" altLang="zh-CN" sz="2000" b="1" dirty="0" err="1"/>
              <a:t>oU</a:t>
            </a:r>
            <a:r>
              <a:rPr lang="en-US" altLang="zh-CN" sz="2000" b="1" dirty="0"/>
              <a:t> ( </a:t>
            </a:r>
            <a:r>
              <a:rPr lang="en-US" altLang="zh-Hans-HK" sz="2000" b="1" i="0" dirty="0">
                <a:solidFill>
                  <a:srgbClr val="121212"/>
                </a:solidFill>
                <a:effectLst/>
                <a:latin typeface="-apple-system"/>
              </a:rPr>
              <a:t>Intersection over Union </a:t>
            </a:r>
            <a:r>
              <a:rPr lang="en-US" altLang="zh-CN" sz="2000" b="1" dirty="0"/>
              <a:t>)</a:t>
            </a:r>
          </a:p>
          <a:p>
            <a:endParaRPr lang="en-US" altLang="zh-CN" b="1"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B724182-5FCE-46FC-A08A-1E1B7BDF0F20}"/>
                  </a:ext>
                </a:extLst>
              </p:cNvPr>
              <p:cNvSpPr txBox="1"/>
              <p:nvPr/>
            </p:nvSpPr>
            <p:spPr>
              <a:xfrm>
                <a:off x="4354946" y="1176231"/>
                <a:ext cx="4148315" cy="590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Hans-HK" b="0" i="1" smtClean="0">
                          <a:latin typeface="Cambria Math" panose="02040503050406030204" pitchFamily="18" charset="0"/>
                        </a:rPr>
                        <m:t>𝐼𝑜𝑈</m:t>
                      </m:r>
                      <m:r>
                        <a:rPr lang="en-US" altLang="zh-Hans-HK" b="0" i="1" smtClean="0">
                          <a:latin typeface="Cambria Math" panose="02040503050406030204" pitchFamily="18" charset="0"/>
                        </a:rPr>
                        <m:t>= </m:t>
                      </m:r>
                      <m:f>
                        <m:fPr>
                          <m:ctrlPr>
                            <a:rPr lang="en-US" altLang="zh-Hans-HK" b="0" i="1" smtClean="0">
                              <a:latin typeface="Cambria Math" panose="02040503050406030204" pitchFamily="18" charset="0"/>
                            </a:rPr>
                          </m:ctrlPr>
                        </m:fPr>
                        <m:num>
                          <m:r>
                            <a:rPr lang="en-US" altLang="zh-Hans-HK" i="1">
                              <a:latin typeface="Cambria Math" panose="02040503050406030204" pitchFamily="18" charset="0"/>
                            </a:rPr>
                            <m:t>𝑝𝑟𝑒𝑑𝑖𝑐𝑎𝑡𝑒𝑑</m:t>
                          </m:r>
                          <m:r>
                            <a:rPr lang="en-US" altLang="zh-Hans-HK" i="1">
                              <a:latin typeface="Cambria Math" panose="02040503050406030204" pitchFamily="18" charset="0"/>
                            </a:rPr>
                            <m:t> </m:t>
                          </m:r>
                          <m:r>
                            <a:rPr lang="en-US" altLang="zh-Hans-HK" i="1">
                              <a:latin typeface="Cambria Math" panose="02040503050406030204" pitchFamily="18" charset="0"/>
                            </a:rPr>
                            <m:t>𝑝𝑖𝑥𝑒𝑙𝑠</m:t>
                          </m:r>
                          <m:r>
                            <a:rPr lang="en-US" altLang="zh-Hans-HK" i="1">
                              <a:latin typeface="Cambria Math" panose="02040503050406030204" pitchFamily="18" charset="0"/>
                            </a:rPr>
                            <m:t> ∩ </m:t>
                          </m:r>
                          <m:r>
                            <a:rPr lang="en-US" altLang="zh-Hans-HK" i="1">
                              <a:latin typeface="Cambria Math" panose="02040503050406030204" pitchFamily="18" charset="0"/>
                              <a:ea typeface="Cambria Math" panose="02040503050406030204" pitchFamily="18" charset="0"/>
                            </a:rPr>
                            <m:t>𝑙𝑎𝑏𝑒𝑙</m:t>
                          </m:r>
                          <m:r>
                            <a:rPr lang="en-US" altLang="zh-Hans-HK" i="1">
                              <a:latin typeface="Cambria Math" panose="02040503050406030204" pitchFamily="18" charset="0"/>
                              <a:ea typeface="Cambria Math" panose="02040503050406030204" pitchFamily="18" charset="0"/>
                            </a:rPr>
                            <m:t> </m:t>
                          </m:r>
                          <m:r>
                            <a:rPr lang="en-US" altLang="zh-Hans-HK" i="1">
                              <a:latin typeface="Cambria Math" panose="02040503050406030204" pitchFamily="18" charset="0"/>
                              <a:ea typeface="Cambria Math" panose="02040503050406030204" pitchFamily="18" charset="0"/>
                            </a:rPr>
                            <m:t>𝑝𝑖𝑥𝑒𝑙𝑠</m:t>
                          </m:r>
                        </m:num>
                        <m:den>
                          <m:r>
                            <a:rPr lang="en-US" altLang="zh-Hans-HK" b="0" i="1" smtClean="0">
                              <a:latin typeface="Cambria Math" panose="02040503050406030204" pitchFamily="18" charset="0"/>
                            </a:rPr>
                            <m:t>𝑝𝑟𝑒𝑑𝑖𝑐𝑎𝑡𝑒𝑑</m:t>
                          </m:r>
                          <m:r>
                            <a:rPr lang="en-US" altLang="zh-Hans-HK" b="0" i="1" smtClean="0">
                              <a:latin typeface="Cambria Math" panose="02040503050406030204" pitchFamily="18" charset="0"/>
                            </a:rPr>
                            <m:t> </m:t>
                          </m:r>
                          <m:r>
                            <a:rPr lang="en-US" altLang="zh-Hans-HK" b="0" i="1" smtClean="0">
                              <a:latin typeface="Cambria Math" panose="02040503050406030204" pitchFamily="18" charset="0"/>
                            </a:rPr>
                            <m:t>𝑝𝑖𝑥𝑒𝑙𝑠</m:t>
                          </m:r>
                          <m:r>
                            <a:rPr lang="en-US" altLang="zh-Hans-HK" b="0" i="1" smtClean="0">
                              <a:latin typeface="Cambria Math" panose="02040503050406030204" pitchFamily="18" charset="0"/>
                            </a:rPr>
                            <m:t> ∪ </m:t>
                          </m:r>
                          <m:r>
                            <a:rPr lang="en-US" altLang="zh-Hans-HK" b="0" i="1" smtClean="0">
                              <a:latin typeface="Cambria Math" panose="02040503050406030204" pitchFamily="18" charset="0"/>
                              <a:ea typeface="Cambria Math" panose="02040503050406030204" pitchFamily="18" charset="0"/>
                            </a:rPr>
                            <m:t>𝑙𝑎𝑏𝑒𝑙</m:t>
                          </m:r>
                          <m:r>
                            <a:rPr lang="en-US" altLang="zh-Hans-HK" b="0" i="1" smtClean="0">
                              <a:latin typeface="Cambria Math" panose="02040503050406030204" pitchFamily="18" charset="0"/>
                              <a:ea typeface="Cambria Math" panose="02040503050406030204" pitchFamily="18" charset="0"/>
                            </a:rPr>
                            <m:t> </m:t>
                          </m:r>
                          <m:r>
                            <a:rPr lang="en-US" altLang="zh-Hans-HK" b="0" i="1" smtClean="0">
                              <a:latin typeface="Cambria Math" panose="02040503050406030204" pitchFamily="18" charset="0"/>
                              <a:ea typeface="Cambria Math" panose="02040503050406030204" pitchFamily="18" charset="0"/>
                            </a:rPr>
                            <m:t>𝑝𝑖𝑥𝑒𝑙𝑠</m:t>
                          </m:r>
                        </m:den>
                      </m:f>
                    </m:oMath>
                  </m:oMathPara>
                </a14:m>
                <a:endParaRPr lang="zh-Hans-HK" altLang="en-US" dirty="0"/>
              </a:p>
            </p:txBody>
          </p:sp>
        </mc:Choice>
        <mc:Fallback xmlns="">
          <p:sp>
            <p:nvSpPr>
              <p:cNvPr id="5" name="文本框 4">
                <a:extLst>
                  <a:ext uri="{FF2B5EF4-FFF2-40B4-BE49-F238E27FC236}">
                    <a16:creationId xmlns:a16="http://schemas.microsoft.com/office/drawing/2014/main" id="{EB724182-5FCE-46FC-A08A-1E1B7BDF0F20}"/>
                  </a:ext>
                </a:extLst>
              </p:cNvPr>
              <p:cNvSpPr txBox="1">
                <a:spLocks noRot="1" noChangeAspect="1" noMove="1" noResize="1" noEditPoints="1" noAdjustHandles="1" noChangeArrowheads="1" noChangeShapeType="1" noTextEdit="1"/>
              </p:cNvSpPr>
              <p:nvPr/>
            </p:nvSpPr>
            <p:spPr>
              <a:xfrm>
                <a:off x="4354946" y="1176231"/>
                <a:ext cx="4148315" cy="590931"/>
              </a:xfrm>
              <a:prstGeom prst="rect">
                <a:avLst/>
              </a:prstGeom>
              <a:blipFill>
                <a:blip r:embed="rId3"/>
                <a:stretch>
                  <a:fillRect/>
                </a:stretch>
              </a:blipFill>
            </p:spPr>
            <p:txBody>
              <a:bodyPr/>
              <a:lstStyle/>
              <a:p>
                <a:r>
                  <a:rPr lang="zh-Hans-HK" altLang="en-US">
                    <a:noFill/>
                  </a:rPr>
                  <a:t> </a:t>
                </a:r>
              </a:p>
            </p:txBody>
          </p:sp>
        </mc:Fallback>
      </mc:AlternateContent>
      <p:pic>
        <p:nvPicPr>
          <p:cNvPr id="8" name="图片 7">
            <a:extLst>
              <a:ext uri="{FF2B5EF4-FFF2-40B4-BE49-F238E27FC236}">
                <a16:creationId xmlns:a16="http://schemas.microsoft.com/office/drawing/2014/main" id="{3A60AC67-EA22-494A-B8E5-9527D8975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503" y="2282702"/>
            <a:ext cx="4032019" cy="2292596"/>
          </a:xfrm>
          <a:prstGeom prst="rect">
            <a:avLst/>
          </a:prstGeom>
        </p:spPr>
      </p:pic>
      <p:pic>
        <p:nvPicPr>
          <p:cNvPr id="10" name="图片 9">
            <a:extLst>
              <a:ext uri="{FF2B5EF4-FFF2-40B4-BE49-F238E27FC236}">
                <a16:creationId xmlns:a16="http://schemas.microsoft.com/office/drawing/2014/main" id="{ABE497FA-DB56-4ABC-9BE8-A9A710D89E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1430" y="1877998"/>
            <a:ext cx="2924950" cy="2836612"/>
          </a:xfrm>
          <a:prstGeom prst="rect">
            <a:avLst/>
          </a:prstGeom>
        </p:spPr>
      </p:pic>
      <p:pic>
        <p:nvPicPr>
          <p:cNvPr id="12" name="图片 11">
            <a:extLst>
              <a:ext uri="{FF2B5EF4-FFF2-40B4-BE49-F238E27FC236}">
                <a16:creationId xmlns:a16="http://schemas.microsoft.com/office/drawing/2014/main" id="{4D8020B5-0D91-46AA-A757-6EFEAC341B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783" y="4897037"/>
            <a:ext cx="6630325" cy="933580"/>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1C15811-DD5A-4C15-9AE2-69B0DDD9336D}"/>
                  </a:ext>
                </a:extLst>
              </p:cNvPr>
              <p:cNvSpPr txBox="1"/>
              <p:nvPr/>
            </p:nvSpPr>
            <p:spPr>
              <a:xfrm>
                <a:off x="8017831" y="5082275"/>
                <a:ext cx="2396169" cy="563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Hans-HK" b="0" i="1" smtClean="0">
                          <a:latin typeface="Cambria Math" panose="02040503050406030204" pitchFamily="18" charset="0"/>
                        </a:rPr>
                        <m:t>𝑚𝐼𝑜𝑈</m:t>
                      </m:r>
                      <m:r>
                        <a:rPr lang="en-US" altLang="zh-Hans-HK" b="0" i="1" smtClean="0">
                          <a:latin typeface="Cambria Math" panose="02040503050406030204" pitchFamily="18" charset="0"/>
                        </a:rPr>
                        <m:t>= </m:t>
                      </m:r>
                      <m:f>
                        <m:fPr>
                          <m:ctrlPr>
                            <a:rPr lang="en-US" altLang="zh-Hans-HK" b="0" i="1" smtClean="0">
                              <a:latin typeface="Cambria Math" panose="02040503050406030204" pitchFamily="18" charset="0"/>
                            </a:rPr>
                          </m:ctrlPr>
                        </m:fPr>
                        <m:num>
                          <m:nary>
                            <m:naryPr>
                              <m:chr m:val="∑"/>
                              <m:supHide m:val="on"/>
                              <m:ctrlPr>
                                <a:rPr lang="en-US" altLang="zh-Hans-HK" b="0" i="1" smtClean="0">
                                  <a:latin typeface="Cambria Math" panose="02040503050406030204" pitchFamily="18" charset="0"/>
                                </a:rPr>
                              </m:ctrlPr>
                            </m:naryPr>
                            <m:sub>
                              <m:r>
                                <m:rPr>
                                  <m:sty m:val="p"/>
                                  <m:brk m:alnAt="7"/>
                                </m:rPr>
                                <a:rPr lang="en-US" altLang="zh-CN" i="1">
                                  <a:latin typeface="Cambria Math" panose="02040503050406030204" pitchFamily="18" charset="0"/>
                                </a:rPr>
                                <m:t>n</m:t>
                              </m:r>
                              <m:r>
                                <m:rPr>
                                  <m:sty m:val="p"/>
                                </m:rPr>
                                <a:rPr lang="en-US" altLang="zh-CN" i="1">
                                  <a:latin typeface="Cambria Math" panose="02040503050406030204" pitchFamily="18" charset="0"/>
                                </a:rPr>
                                <m:t>um</m:t>
                              </m:r>
                              <m:r>
                                <a:rPr lang="en-US" altLang="zh-CN" b="0" i="1" smtClean="0">
                                  <a:latin typeface="Cambria Math" panose="02040503050406030204" pitchFamily="18" charset="0"/>
                                </a:rPr>
                                <m:t>_</m:t>
                              </m:r>
                              <m:r>
                                <a:rPr lang="en-US" altLang="zh-CN" b="0" i="1" smtClean="0">
                                  <a:latin typeface="Cambria Math" panose="02040503050406030204" pitchFamily="18" charset="0"/>
                                </a:rPr>
                                <m:t>𝑐𝑙𝑎𝑠𝑠</m:t>
                              </m:r>
                            </m:sub>
                            <m:sup/>
                            <m:e>
                              <m:r>
                                <a:rPr lang="en-US" altLang="zh-Hans-HK" b="0" i="1" smtClean="0">
                                  <a:latin typeface="Cambria Math" panose="02040503050406030204" pitchFamily="18" charset="0"/>
                                </a:rPr>
                                <m:t>𝐼𝑜𝑈</m:t>
                              </m:r>
                            </m:e>
                          </m:nary>
                        </m:num>
                        <m:den>
                          <m:r>
                            <a:rPr lang="en-US" altLang="zh-Hans-HK" b="0" i="1" smtClean="0">
                              <a:latin typeface="Cambria Math" panose="02040503050406030204" pitchFamily="18" charset="0"/>
                            </a:rPr>
                            <m:t>𝑛𝑢𝑚</m:t>
                          </m:r>
                          <m:r>
                            <a:rPr lang="en-US" altLang="zh-Hans-HK" b="0" i="1" smtClean="0">
                              <a:latin typeface="Cambria Math" panose="02040503050406030204" pitchFamily="18" charset="0"/>
                            </a:rPr>
                            <m:t>_</m:t>
                          </m:r>
                          <m:r>
                            <a:rPr lang="en-US" altLang="zh-Hans-HK" b="0" i="1" smtClean="0">
                              <a:latin typeface="Cambria Math" panose="02040503050406030204" pitchFamily="18" charset="0"/>
                            </a:rPr>
                            <m:t>𝑐𝑙𝑎𝑠𝑠</m:t>
                          </m:r>
                        </m:den>
                      </m:f>
                    </m:oMath>
                  </m:oMathPara>
                </a14:m>
                <a:endParaRPr lang="zh-Hans-HK" altLang="en-US" dirty="0"/>
              </a:p>
            </p:txBody>
          </p:sp>
        </mc:Choice>
        <mc:Fallback xmlns="">
          <p:sp>
            <p:nvSpPr>
              <p:cNvPr id="14" name="文本框 13">
                <a:extLst>
                  <a:ext uri="{FF2B5EF4-FFF2-40B4-BE49-F238E27FC236}">
                    <a16:creationId xmlns:a16="http://schemas.microsoft.com/office/drawing/2014/main" id="{B1C15811-DD5A-4C15-9AE2-69B0DDD9336D}"/>
                  </a:ext>
                </a:extLst>
              </p:cNvPr>
              <p:cNvSpPr txBox="1">
                <a:spLocks noRot="1" noChangeAspect="1" noMove="1" noResize="1" noEditPoints="1" noAdjustHandles="1" noChangeArrowheads="1" noChangeShapeType="1" noTextEdit="1"/>
              </p:cNvSpPr>
              <p:nvPr/>
            </p:nvSpPr>
            <p:spPr>
              <a:xfrm>
                <a:off x="8017831" y="5082275"/>
                <a:ext cx="2396169" cy="563103"/>
              </a:xfrm>
              <a:prstGeom prst="rect">
                <a:avLst/>
              </a:prstGeom>
              <a:blipFill>
                <a:blip r:embed="rId8"/>
                <a:stretch>
                  <a:fillRect/>
                </a:stretch>
              </a:blipFill>
            </p:spPr>
            <p:txBody>
              <a:bodyPr/>
              <a:lstStyle/>
              <a:p>
                <a:r>
                  <a:rPr lang="zh-Hans-HK" altLang="en-US">
                    <a:noFill/>
                  </a:rPr>
                  <a:t> </a:t>
                </a:r>
              </a:p>
            </p:txBody>
          </p:sp>
        </mc:Fallback>
      </mc:AlternateContent>
    </p:spTree>
    <p:extLst>
      <p:ext uri="{BB962C8B-B14F-4D97-AF65-F5344CB8AC3E}">
        <p14:creationId xmlns:p14="http://schemas.microsoft.com/office/powerpoint/2010/main" val="100125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p:txBody>
          <a:bodyPr/>
          <a:lstStyle/>
          <a:p>
            <a:r>
              <a:rPr lang="en-US" altLang="zh-Hans-HK" sz="2800" b="1" dirty="0"/>
              <a:t>PPN</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231DAF4-ABAC-3988-51E1-B710BE0980D5}"/>
                  </a:ext>
                </a:extLst>
              </p:cNvPr>
              <p:cNvSpPr txBox="1"/>
              <p:nvPr/>
            </p:nvSpPr>
            <p:spPr>
              <a:xfrm>
                <a:off x="291114" y="1497552"/>
                <a:ext cx="11405585" cy="3451266"/>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t>以</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𝑰</m:t>
                        </m:r>
                      </m:e>
                      <m:sub>
                        <m:r>
                          <a:rPr lang="en-US" altLang="zh-CN" sz="2400" b="1" i="1" smtClean="0">
                            <a:latin typeface="Cambria Math" panose="02040503050406030204" pitchFamily="18" charset="0"/>
                          </a:rPr>
                          <m:t>𝒈</m:t>
                        </m:r>
                      </m:sub>
                    </m:sSub>
                  </m:oMath>
                </a14:m>
                <a:r>
                  <a:rPr lang="zh-CN" altLang="en-US" sz="2400" b="1" dirty="0"/>
                  <a:t>作为输入，通过</a:t>
                </a:r>
                <a:r>
                  <a:rPr lang="en-US" altLang="zh-CN" sz="2400" b="1" dirty="0"/>
                  <a:t>CNN</a:t>
                </a:r>
                <a:r>
                  <a:rPr lang="zh-CN" altLang="en-US" sz="2400" b="1" dirty="0"/>
                  <a:t>获得中间特征图</a:t>
                </a:r>
                <a14:m>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𝑭</m:t>
                        </m:r>
                      </m:e>
                      <m:sup>
                        <m:r>
                          <a:rPr lang="en-US" altLang="zh-CN" sz="2400" b="1" i="1" smtClean="0">
                            <a:latin typeface="Cambria Math" panose="02040503050406030204" pitchFamily="18" charset="0"/>
                          </a:rPr>
                          <m:t>𝑩</m:t>
                        </m:r>
                      </m:sup>
                    </m:sSup>
                  </m:oMath>
                </a14:m>
                <a:r>
                  <a:rPr lang="zh-CN" altLang="en-US" sz="2400" b="1" dirty="0"/>
                  <a:t>以及</a:t>
                </a:r>
                <a14:m>
                  <m:oMath xmlns:m="http://schemas.openxmlformats.org/officeDocument/2006/math">
                    <m:sSubSup>
                      <m:sSubSupPr>
                        <m:ctrlPr>
                          <a:rPr lang="en-US" altLang="zh-CN" sz="2400" b="1" i="1">
                            <a:latin typeface="Cambria Math" panose="02040503050406030204" pitchFamily="18" charset="0"/>
                          </a:rPr>
                        </m:ctrlPr>
                      </m:sSubSupPr>
                      <m:e>
                        <m:r>
                          <a:rPr lang="en-US" altLang="zh-CN" sz="2400" b="1" i="1">
                            <a:latin typeface="Cambria Math" panose="02040503050406030204" pitchFamily="18" charset="0"/>
                          </a:rPr>
                          <m:t>𝑭</m:t>
                        </m:r>
                      </m:e>
                      <m:sub>
                        <m:r>
                          <a:rPr lang="en-US" altLang="zh-CN" sz="2400" b="1" i="1">
                            <a:latin typeface="Cambria Math" panose="02040503050406030204" pitchFamily="18" charset="0"/>
                          </a:rPr>
                          <m:t>𝒊</m:t>
                        </m:r>
                      </m:sub>
                      <m:sup>
                        <m:r>
                          <a:rPr lang="en-US" altLang="zh-CN" sz="2400" b="1" i="1" smtClean="0">
                            <a:latin typeface="Cambria Math" panose="02040503050406030204" pitchFamily="18" charset="0"/>
                          </a:rPr>
                          <m:t>𝑩</m:t>
                        </m:r>
                      </m:sup>
                    </m:sSubSup>
                  </m:oMath>
                </a14:m>
                <a:endParaRPr lang="en-US" altLang="en-US" sz="2400" b="1" dirty="0"/>
              </a:p>
              <a:p>
                <a:pPr marL="285750" indent="-285750">
                  <a:buFont typeface="Arial" panose="020B0604020202020204" pitchFamily="34" charset="0"/>
                  <a:buChar char="•"/>
                </a:pPr>
                <a:endParaRPr lang="en-US" altLang="en-US" sz="2400" b="1" dirty="0"/>
              </a:p>
              <a:p>
                <a:pPr marL="285750" indent="-285750">
                  <a:buFont typeface="Arial" panose="020B0604020202020204" pitchFamily="34" charset="0"/>
                  <a:buChar char="•"/>
                </a:pPr>
                <a:r>
                  <a:rPr lang="zh-CN" altLang="en-US" sz="2400" b="1" dirty="0"/>
                  <a:t>经过平均池化和全连接层获得对应的得分</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𝑮</m:t>
                        </m:r>
                      </m:e>
                      <m:sub>
                        <m:r>
                          <m:rPr>
                            <m:sty m:val="p"/>
                          </m:rPr>
                          <a:rPr lang="en-US" altLang="zh-CN" sz="2400" b="1" i="1">
                            <a:latin typeface="Cambria Math" panose="02040503050406030204" pitchFamily="18" charset="0"/>
                          </a:rPr>
                          <m:t>s</m:t>
                        </m:r>
                        <m:r>
                          <a:rPr lang="en-US" altLang="zh-CN" sz="2400" b="1" i="1" smtClean="0">
                            <a:latin typeface="Cambria Math" panose="02040503050406030204" pitchFamily="18" charset="0"/>
                          </a:rPr>
                          <m:t>𝒄𝒐𝒓𝒆</m:t>
                        </m:r>
                      </m:sub>
                    </m:sSub>
                    <m:r>
                      <a:rPr lang="zh-CN" altLang="en-US" sz="2400" b="1" i="1">
                        <a:latin typeface="Cambria Math" panose="02040503050406030204" pitchFamily="18" charset="0"/>
                      </a:rPr>
                      <m:t>和</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𝑷</m:t>
                        </m:r>
                      </m:e>
                      <m:sub>
                        <m:r>
                          <m:rPr>
                            <m:sty m:val="p"/>
                          </m:rPr>
                          <a:rPr lang="en-US" altLang="zh-CN" sz="2400" b="1" i="1">
                            <a:latin typeface="Cambria Math" panose="02040503050406030204" pitchFamily="18" charset="0"/>
                          </a:rPr>
                          <m:t>s</m:t>
                        </m:r>
                        <m:r>
                          <a:rPr lang="en-US" altLang="zh-CN" sz="2400" b="1" i="1">
                            <a:latin typeface="Cambria Math" panose="02040503050406030204" pitchFamily="18" charset="0"/>
                          </a:rPr>
                          <m:t>𝒄𝒐𝒓𝒆</m:t>
                        </m:r>
                      </m:sub>
                    </m:sSub>
                  </m:oMath>
                </a14:m>
                <a:endParaRPr lang="en-US" altLang="en-US" sz="2400" b="1" dirty="0"/>
              </a:p>
              <a:p>
                <a:pPr marL="285750" indent="-285750">
                  <a:buFont typeface="Arial" panose="020B0604020202020204" pitchFamily="34" charset="0"/>
                  <a:buChar char="•"/>
                </a:pPr>
                <a:endParaRPr lang="en-US" altLang="en-US" sz="2400" b="1" dirty="0"/>
              </a:p>
              <a:p>
                <a:pPr marL="285750" indent="-285750">
                  <a:buFont typeface="Arial" panose="020B0604020202020204" pitchFamily="34" charset="0"/>
                  <a:buChar char="•"/>
                </a:pP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𝑮</m:t>
                        </m:r>
                      </m:e>
                      <m:sub>
                        <m:r>
                          <m:rPr>
                            <m:sty m:val="p"/>
                          </m:rPr>
                          <a:rPr lang="en-US" altLang="zh-CN" sz="2400" b="1" i="1">
                            <a:latin typeface="Cambria Math" panose="02040503050406030204" pitchFamily="18" charset="0"/>
                          </a:rPr>
                          <m:t>s</m:t>
                        </m:r>
                        <m:r>
                          <a:rPr lang="en-US" altLang="zh-CN" sz="2400" b="1" i="1" smtClean="0">
                            <a:latin typeface="Cambria Math" panose="02040503050406030204" pitchFamily="18" charset="0"/>
                          </a:rPr>
                          <m:t>𝒄𝒐𝒓𝒆</m:t>
                        </m:r>
                      </m:sub>
                    </m:sSub>
                    <m:r>
                      <a:rPr lang="en-US" altLang="zh-CN" sz="2400" b="1" i="1" smtClean="0">
                        <a:latin typeface="Cambria Math" panose="02040503050406030204" pitchFamily="18" charset="0"/>
                      </a:rPr>
                      <m:t>&gt;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𝑷</m:t>
                        </m:r>
                      </m:e>
                      <m:sub>
                        <m:r>
                          <m:rPr>
                            <m:sty m:val="p"/>
                          </m:rPr>
                          <a:rPr lang="en-US" altLang="zh-CN" sz="2400" b="1" i="1">
                            <a:latin typeface="Cambria Math" panose="02040503050406030204" pitchFamily="18" charset="0"/>
                          </a:rPr>
                          <m:t>s</m:t>
                        </m:r>
                        <m:r>
                          <a:rPr lang="en-US" altLang="zh-CN" sz="2400" b="1" i="1">
                            <a:latin typeface="Cambria Math" panose="02040503050406030204" pitchFamily="18" charset="0"/>
                          </a:rPr>
                          <m:t>𝒄𝒐𝒓𝒆</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a14:m>
                <a:r>
                  <a:rPr lang="zh-CN" altLang="en-US" sz="2400" b="1" dirty="0"/>
                  <a:t>，其余为</a:t>
                </a:r>
                <a:r>
                  <a:rPr lang="en-US" altLang="zh-CN" sz="2400" b="1" dirty="0"/>
                  <a:t>0</a:t>
                </a:r>
                <a:r>
                  <a:rPr lang="zh-CN" altLang="en-US" sz="2400" b="1" dirty="0"/>
                  <a:t>，生成</a:t>
                </a:r>
                <a:r>
                  <a:rPr lang="en-US" altLang="zh-CN" sz="2400" b="1" dirty="0">
                    <a:solidFill>
                      <a:schemeClr val="accent2"/>
                    </a:solidFill>
                  </a:rPr>
                  <a:t>Flag Map</a:t>
                </a:r>
              </a:p>
              <a:p>
                <a:pPr marL="285750" indent="-285750">
                  <a:buFont typeface="Arial" panose="020B0604020202020204" pitchFamily="34" charset="0"/>
                  <a:buChar char="•"/>
                </a:pPr>
                <a:endParaRPr lang="en-US" altLang="en-US" sz="2400" b="1" dirty="0"/>
              </a:p>
              <a:p>
                <a:pPr marL="285750" indent="-285750">
                  <a:buFont typeface="Arial" panose="020B0604020202020204" pitchFamily="34" charset="0"/>
                  <a:buChar char="•"/>
                </a:pPr>
                <a:r>
                  <a:rPr lang="zh-CN" altLang="en-US" sz="2400" b="1" dirty="0"/>
                  <a:t>以</a:t>
                </a:r>
                <a:r>
                  <a:rPr lang="en-US" altLang="zh-CN" sz="2400" b="1" dirty="0"/>
                  <a:t>G-branch</a:t>
                </a:r>
                <a:r>
                  <a:rPr lang="zh-CN" altLang="en-US" sz="2400" b="1" dirty="0"/>
                  <a:t>生成的</a:t>
                </a:r>
                <a:r>
                  <a:rPr lang="en-US" altLang="zh-CN" sz="2400" b="1" dirty="0"/>
                  <a:t>Label Map</a:t>
                </a:r>
                <a:r>
                  <a:rPr lang="zh-CN" altLang="en-US" sz="2400" b="1" dirty="0"/>
                  <a:t>作为标签训练</a:t>
                </a:r>
                <a:endParaRPr lang="en-US" altLang="zh-CN" sz="2400" b="1" dirty="0"/>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zh-CN" altLang="en-US" sz="2400" b="1" dirty="0"/>
                  <a:t>采用二值交叉熵损失（</a:t>
                </a:r>
                <a:r>
                  <a:rPr lang="en-US" altLang="zh-CN" sz="2400" b="1" dirty="0" err="1"/>
                  <a:t>BCELoss</a:t>
                </a:r>
                <a:r>
                  <a:rPr lang="zh-CN" altLang="en-US" sz="2400" b="1" dirty="0"/>
                  <a:t>）</a:t>
                </a:r>
                <a:endParaRPr lang="zh-Hans-HK" altLang="en-US" sz="2400" b="1" dirty="0"/>
              </a:p>
            </p:txBody>
          </p:sp>
        </mc:Choice>
        <mc:Fallback xmlns="">
          <p:sp>
            <p:nvSpPr>
              <p:cNvPr id="2" name="文本框 1">
                <a:extLst>
                  <a:ext uri="{FF2B5EF4-FFF2-40B4-BE49-F238E27FC236}">
                    <a16:creationId xmlns:a16="http://schemas.microsoft.com/office/drawing/2014/main" id="{B231DAF4-ABAC-3988-51E1-B710BE0980D5}"/>
                  </a:ext>
                </a:extLst>
              </p:cNvPr>
              <p:cNvSpPr txBox="1">
                <a:spLocks noRot="1" noChangeAspect="1" noMove="1" noResize="1" noEditPoints="1" noAdjustHandles="1" noChangeArrowheads="1" noChangeShapeType="1" noTextEdit="1"/>
              </p:cNvSpPr>
              <p:nvPr/>
            </p:nvSpPr>
            <p:spPr>
              <a:xfrm>
                <a:off x="291114" y="1497552"/>
                <a:ext cx="11405585" cy="3451266"/>
              </a:xfrm>
              <a:prstGeom prst="rect">
                <a:avLst/>
              </a:prstGeom>
              <a:blipFill>
                <a:blip r:embed="rId3"/>
                <a:stretch>
                  <a:fillRect l="-748" t="-1060" b="-318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32C4635-195F-3E78-DA61-2EDB6F6BECE0}"/>
              </a:ext>
            </a:extLst>
          </p:cNvPr>
          <p:cNvPicPr>
            <a:picLocks noChangeAspect="1"/>
          </p:cNvPicPr>
          <p:nvPr/>
        </p:nvPicPr>
        <p:blipFill>
          <a:blip r:embed="rId4"/>
          <a:stretch>
            <a:fillRect/>
          </a:stretch>
        </p:blipFill>
        <p:spPr>
          <a:xfrm>
            <a:off x="8168497" y="1267218"/>
            <a:ext cx="3650278" cy="5111815"/>
          </a:xfrm>
          <a:prstGeom prst="rect">
            <a:avLst/>
          </a:prstGeom>
        </p:spPr>
      </p:pic>
    </p:spTree>
    <p:extLst>
      <p:ext uri="{BB962C8B-B14F-4D97-AF65-F5344CB8AC3E}">
        <p14:creationId xmlns:p14="http://schemas.microsoft.com/office/powerpoint/2010/main" val="220840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a:xfrm>
            <a:off x="291114" y="258953"/>
            <a:ext cx="8205186" cy="569912"/>
          </a:xfrm>
        </p:spPr>
        <p:txBody>
          <a:bodyPr>
            <a:normAutofit/>
          </a:bodyPr>
          <a:lstStyle/>
          <a:p>
            <a:r>
              <a:rPr lang="en-US" altLang="zh-Hans-HK" sz="2800" b="1" dirty="0"/>
              <a:t>R-</a:t>
            </a:r>
            <a:r>
              <a:rPr lang="en-US" altLang="zh-CN" sz="2800" b="1" dirty="0"/>
              <a:t>branch</a:t>
            </a:r>
            <a:endParaRPr lang="en-US" altLang="zh-CN" sz="2800" b="1" dirty="0">
              <a:solidFill>
                <a:schemeClr val="accent2"/>
              </a:solidFill>
            </a:endParaRPr>
          </a:p>
        </p:txBody>
      </p:sp>
      <p:sp>
        <p:nvSpPr>
          <p:cNvPr id="2" name="文本框 1">
            <a:extLst>
              <a:ext uri="{FF2B5EF4-FFF2-40B4-BE49-F238E27FC236}">
                <a16:creationId xmlns:a16="http://schemas.microsoft.com/office/drawing/2014/main" id="{F78139CB-BB73-D6B5-1C47-B555D5D90FF6}"/>
              </a:ext>
            </a:extLst>
          </p:cNvPr>
          <p:cNvSpPr txBox="1"/>
          <p:nvPr/>
        </p:nvSpPr>
        <p:spPr>
          <a:xfrm>
            <a:off x="291114" y="1142459"/>
            <a:ext cx="11405585"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t>在</a:t>
            </a:r>
            <a:r>
              <a:rPr lang="en-US" altLang="zh-CN" sz="2400" b="1" dirty="0"/>
              <a:t>PPN</a:t>
            </a:r>
            <a:r>
              <a:rPr lang="zh-CN" altLang="en-US" sz="2400" b="1" dirty="0"/>
              <a:t>生成的</a:t>
            </a:r>
            <a:r>
              <a:rPr lang="en-US" altLang="zh-CN" sz="2400" b="1" dirty="0">
                <a:solidFill>
                  <a:schemeClr val="accent2"/>
                </a:solidFill>
              </a:rPr>
              <a:t>Flag Map</a:t>
            </a:r>
            <a:r>
              <a:rPr lang="zh-CN" altLang="en-US" sz="2400" b="1" dirty="0"/>
              <a:t>的指导下进行细化特征图生成</a:t>
            </a:r>
            <a:endParaRPr lang="en-US" altLang="en-US" sz="2400" b="1" dirty="0"/>
          </a:p>
          <a:p>
            <a:pPr marL="285750" indent="-285750">
              <a:buFont typeface="Arial" panose="020B0604020202020204" pitchFamily="34" charset="0"/>
              <a:buChar char="•"/>
            </a:pPr>
            <a:endParaRPr lang="en-US" altLang="en-US" sz="2400" b="1" dirty="0"/>
          </a:p>
        </p:txBody>
      </p:sp>
      <p:grpSp>
        <p:nvGrpSpPr>
          <p:cNvPr id="4" name="组合 3">
            <a:extLst>
              <a:ext uri="{FF2B5EF4-FFF2-40B4-BE49-F238E27FC236}">
                <a16:creationId xmlns:a16="http://schemas.microsoft.com/office/drawing/2014/main" id="{95DA4429-08F4-1959-0506-11E9A07D95DB}"/>
              </a:ext>
            </a:extLst>
          </p:cNvPr>
          <p:cNvGrpSpPr/>
          <p:nvPr/>
        </p:nvGrpSpPr>
        <p:grpSpPr>
          <a:xfrm>
            <a:off x="3262599" y="1973456"/>
            <a:ext cx="2262215" cy="1646435"/>
            <a:chOff x="8561421" y="3174336"/>
            <a:chExt cx="2262215" cy="1646435"/>
          </a:xfrm>
        </p:grpSpPr>
        <p:sp>
          <p:nvSpPr>
            <p:cNvPr id="5" name="文本框 4">
              <a:extLst>
                <a:ext uri="{FF2B5EF4-FFF2-40B4-BE49-F238E27FC236}">
                  <a16:creationId xmlns:a16="http://schemas.microsoft.com/office/drawing/2014/main" id="{CC59E9CB-5706-2128-8163-9977F5D71AB0}"/>
                </a:ext>
              </a:extLst>
            </p:cNvPr>
            <p:cNvSpPr txBox="1"/>
            <p:nvPr/>
          </p:nvSpPr>
          <p:spPr>
            <a:xfrm>
              <a:off x="8933412" y="4451439"/>
              <a:ext cx="1045479" cy="369332"/>
            </a:xfrm>
            <a:prstGeom prst="rect">
              <a:avLst/>
            </a:prstGeom>
            <a:noFill/>
          </p:spPr>
          <p:txBody>
            <a:bodyPr wrap="none" rtlCol="0">
              <a:spAutoFit/>
            </a:bodyPr>
            <a:lstStyle/>
            <a:p>
              <a:r>
                <a:rPr lang="en-US" altLang="zh-CN" dirty="0"/>
                <a:t>Flag Map</a:t>
              </a:r>
              <a:endParaRPr lang="zh-CN" altLang="en-US" dirty="0"/>
            </a:p>
          </p:txBody>
        </p:sp>
        <p:sp>
          <p:nvSpPr>
            <p:cNvPr id="9" name="平行四边形 8">
              <a:extLst>
                <a:ext uri="{FF2B5EF4-FFF2-40B4-BE49-F238E27FC236}">
                  <a16:creationId xmlns:a16="http://schemas.microsoft.com/office/drawing/2014/main" id="{1D94DE35-DB0D-E7AF-71C4-0BDC85CEF312}"/>
                </a:ext>
              </a:extLst>
            </p:cNvPr>
            <p:cNvSpPr/>
            <p:nvPr/>
          </p:nvSpPr>
          <p:spPr>
            <a:xfrm>
              <a:off x="8561421" y="3174336"/>
              <a:ext cx="2262215" cy="1247991"/>
            </a:xfrm>
            <a:prstGeom prst="parallelogram">
              <a:avLst>
                <a:gd name="adj" fmla="val 4643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F41F03E-1452-A6A8-ABED-52201196255A}"/>
                    </a:ext>
                  </a:extLst>
                </p:cNvPr>
                <p:cNvSpPr txBox="1"/>
                <p:nvPr/>
              </p:nvSpPr>
              <p:spPr>
                <a:xfrm>
                  <a:off x="9798679" y="392327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0</m:t>
                        </m:r>
                      </m:oMath>
                    </m:oMathPara>
                  </a14:m>
                  <a:endParaRPr lang="zh-CN" altLang="en-US" dirty="0"/>
                </a:p>
              </p:txBody>
            </p:sp>
          </mc:Choice>
          <mc:Fallback xmlns="">
            <p:sp>
              <p:nvSpPr>
                <p:cNvPr id="10" name="文本框 9">
                  <a:extLst>
                    <a:ext uri="{FF2B5EF4-FFF2-40B4-BE49-F238E27FC236}">
                      <a16:creationId xmlns:a16="http://schemas.microsoft.com/office/drawing/2014/main" id="{6F41F03E-1452-A6A8-ABED-52201196255A}"/>
                    </a:ext>
                  </a:extLst>
                </p:cNvPr>
                <p:cNvSpPr txBox="1">
                  <a:spLocks noRot="1" noChangeAspect="1" noMove="1" noResize="1" noEditPoints="1" noAdjustHandles="1" noChangeArrowheads="1" noChangeShapeType="1" noTextEdit="1"/>
                </p:cNvSpPr>
                <p:nvPr/>
              </p:nvSpPr>
              <p:spPr>
                <a:xfrm>
                  <a:off x="9798679" y="3923271"/>
                  <a:ext cx="365806" cy="369332"/>
                </a:xfrm>
                <a:prstGeom prst="rect">
                  <a:avLst/>
                </a:prstGeom>
                <a:blipFill>
                  <a:blip r:embed="rId3"/>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63C4F4DE-FA2F-1310-4D90-5F9F28DA5926}"/>
                </a:ext>
              </a:extLst>
            </p:cNvPr>
            <p:cNvCxnSpPr>
              <a:stCxn id="9" idx="5"/>
              <a:endCxn id="9" idx="2"/>
            </p:cNvCxnSpPr>
            <p:nvPr/>
          </p:nvCxnSpPr>
          <p:spPr>
            <a:xfrm>
              <a:off x="8851161" y="3798332"/>
              <a:ext cx="1682735"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656C260-1ABE-9CC5-E5CD-76E98298EBE9}"/>
                </a:ext>
              </a:extLst>
            </p:cNvPr>
            <p:cNvCxnSpPr>
              <a:cxnSpLocks/>
              <a:stCxn id="9" idx="3"/>
              <a:endCxn id="9" idx="1"/>
            </p:cNvCxnSpPr>
            <p:nvPr/>
          </p:nvCxnSpPr>
          <p:spPr>
            <a:xfrm flipV="1">
              <a:off x="9402789" y="3174336"/>
              <a:ext cx="579479" cy="124799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68F8FB7-F7C8-1423-9EA7-90C2BB90D7B9}"/>
                    </a:ext>
                  </a:extLst>
                </p:cNvPr>
                <p:cNvSpPr txBox="1"/>
                <p:nvPr/>
              </p:nvSpPr>
              <p:spPr>
                <a:xfrm>
                  <a:off x="10081941" y="329559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oMath>
                    </m:oMathPara>
                  </a14:m>
                  <a:endParaRPr lang="zh-CN" altLang="en-US" dirty="0"/>
                </a:p>
              </p:txBody>
            </p:sp>
          </mc:Choice>
          <mc:Fallback xmlns="">
            <p:sp>
              <p:nvSpPr>
                <p:cNvPr id="13" name="文本框 12">
                  <a:extLst>
                    <a:ext uri="{FF2B5EF4-FFF2-40B4-BE49-F238E27FC236}">
                      <a16:creationId xmlns:a16="http://schemas.microsoft.com/office/drawing/2014/main" id="{D68F8FB7-F7C8-1423-9EA7-90C2BB90D7B9}"/>
                    </a:ext>
                  </a:extLst>
                </p:cNvPr>
                <p:cNvSpPr txBox="1">
                  <a:spLocks noRot="1" noChangeAspect="1" noMove="1" noResize="1" noEditPoints="1" noAdjustHandles="1" noChangeArrowheads="1" noChangeShapeType="1" noTextEdit="1"/>
                </p:cNvSpPr>
                <p:nvPr/>
              </p:nvSpPr>
              <p:spPr>
                <a:xfrm>
                  <a:off x="10081941" y="3295596"/>
                  <a:ext cx="36580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41076C0-63F8-D7A5-50CC-2B6F7B5635FD}"/>
                    </a:ext>
                  </a:extLst>
                </p:cNvPr>
                <p:cNvSpPr txBox="1"/>
                <p:nvPr/>
              </p:nvSpPr>
              <p:spPr>
                <a:xfrm>
                  <a:off x="9016642" y="3919592"/>
                  <a:ext cx="2864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oMath>
                    </m:oMathPara>
                  </a14:m>
                  <a:endParaRPr lang="zh-CN" altLang="en-US" dirty="0"/>
                </a:p>
              </p:txBody>
            </p:sp>
          </mc:Choice>
          <mc:Fallback xmlns="">
            <p:sp>
              <p:nvSpPr>
                <p:cNvPr id="14" name="文本框 13">
                  <a:extLst>
                    <a:ext uri="{FF2B5EF4-FFF2-40B4-BE49-F238E27FC236}">
                      <a16:creationId xmlns:a16="http://schemas.microsoft.com/office/drawing/2014/main" id="{A41076C0-63F8-D7A5-50CC-2B6F7B5635FD}"/>
                    </a:ext>
                  </a:extLst>
                </p:cNvPr>
                <p:cNvSpPr txBox="1">
                  <a:spLocks noRot="1" noChangeAspect="1" noMove="1" noResize="1" noEditPoints="1" noAdjustHandles="1" noChangeArrowheads="1" noChangeShapeType="1" noTextEdit="1"/>
                </p:cNvSpPr>
                <p:nvPr/>
              </p:nvSpPr>
              <p:spPr>
                <a:xfrm>
                  <a:off x="9016642" y="3919592"/>
                  <a:ext cx="286474" cy="369332"/>
                </a:xfrm>
                <a:prstGeom prst="rect">
                  <a:avLst/>
                </a:prstGeom>
                <a:blipFill>
                  <a:blip r:embed="rId5"/>
                  <a:stretch>
                    <a:fillRect r="-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4916804-8B6B-987A-9E87-474F012481FA}"/>
                    </a:ext>
                  </a:extLst>
                </p:cNvPr>
                <p:cNvSpPr txBox="1"/>
                <p:nvPr/>
              </p:nvSpPr>
              <p:spPr>
                <a:xfrm>
                  <a:off x="9219886" y="329559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0</m:t>
                        </m:r>
                      </m:oMath>
                    </m:oMathPara>
                  </a14:m>
                  <a:endParaRPr lang="zh-CN" altLang="en-US" dirty="0"/>
                </a:p>
              </p:txBody>
            </p:sp>
          </mc:Choice>
          <mc:Fallback xmlns="">
            <p:sp>
              <p:nvSpPr>
                <p:cNvPr id="15" name="文本框 14">
                  <a:extLst>
                    <a:ext uri="{FF2B5EF4-FFF2-40B4-BE49-F238E27FC236}">
                      <a16:creationId xmlns:a16="http://schemas.microsoft.com/office/drawing/2014/main" id="{74916804-8B6B-987A-9E87-474F012481FA}"/>
                    </a:ext>
                  </a:extLst>
                </p:cNvPr>
                <p:cNvSpPr txBox="1">
                  <a:spLocks noRot="1" noChangeAspect="1" noMove="1" noResize="1" noEditPoints="1" noAdjustHandles="1" noChangeArrowheads="1" noChangeShapeType="1" noTextEdit="1"/>
                </p:cNvSpPr>
                <p:nvPr/>
              </p:nvSpPr>
              <p:spPr>
                <a:xfrm>
                  <a:off x="9219886" y="3295596"/>
                  <a:ext cx="365806" cy="369332"/>
                </a:xfrm>
                <a:prstGeom prst="rect">
                  <a:avLst/>
                </a:prstGeom>
                <a:blipFill>
                  <a:blip r:embed="rId6"/>
                  <a:stretch>
                    <a:fillRect/>
                  </a:stretch>
                </a:blipFill>
              </p:spPr>
              <p:txBody>
                <a:bodyPr/>
                <a:lstStyle/>
                <a:p>
                  <a:r>
                    <a:rPr lang="zh-CN" altLang="en-US">
                      <a:noFill/>
                    </a:rPr>
                    <a:t> </a:t>
                  </a:r>
                </a:p>
              </p:txBody>
            </p:sp>
          </mc:Fallback>
        </mc:AlternateContent>
      </p:grpSp>
      <p:sp>
        <p:nvSpPr>
          <p:cNvPr id="16" name="矩形: 圆角 15">
            <a:extLst>
              <a:ext uri="{FF2B5EF4-FFF2-40B4-BE49-F238E27FC236}">
                <a16:creationId xmlns:a16="http://schemas.microsoft.com/office/drawing/2014/main" id="{DD60ADC2-7544-AEAD-F6D5-8A00D88ECC23}"/>
              </a:ext>
            </a:extLst>
          </p:cNvPr>
          <p:cNvSpPr/>
          <p:nvPr/>
        </p:nvSpPr>
        <p:spPr>
          <a:xfrm>
            <a:off x="844686" y="2243648"/>
            <a:ext cx="1704392" cy="690675"/>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PPN</a:t>
            </a:r>
            <a:endParaRPr lang="zh-CN" altLang="en-US" dirty="0">
              <a:solidFill>
                <a:schemeClr val="tx1"/>
              </a:solidFill>
            </a:endParaRPr>
          </a:p>
        </p:txBody>
      </p:sp>
      <p:cxnSp>
        <p:nvCxnSpPr>
          <p:cNvPr id="17" name="直接箭头连接符 16">
            <a:extLst>
              <a:ext uri="{FF2B5EF4-FFF2-40B4-BE49-F238E27FC236}">
                <a16:creationId xmlns:a16="http://schemas.microsoft.com/office/drawing/2014/main" id="{BF7CB0E0-7C77-2797-6E84-2880D66E7DC4}"/>
              </a:ext>
            </a:extLst>
          </p:cNvPr>
          <p:cNvCxnSpPr>
            <a:cxnSpLocks/>
          </p:cNvCxnSpPr>
          <p:nvPr/>
        </p:nvCxnSpPr>
        <p:spPr>
          <a:xfrm>
            <a:off x="2637926" y="2568340"/>
            <a:ext cx="7210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5F54955-DD39-E402-88A4-E47968DC9CF3}"/>
              </a:ext>
            </a:extLst>
          </p:cNvPr>
          <p:cNvGrpSpPr/>
          <p:nvPr/>
        </p:nvGrpSpPr>
        <p:grpSpPr>
          <a:xfrm>
            <a:off x="3282873" y="4291068"/>
            <a:ext cx="1642188" cy="2093940"/>
            <a:chOff x="844686" y="4073353"/>
            <a:chExt cx="1642188" cy="2093940"/>
          </a:xfrm>
        </p:grpSpPr>
        <p:sp>
          <p:nvSpPr>
            <p:cNvPr id="29" name="矩形 28">
              <a:extLst>
                <a:ext uri="{FF2B5EF4-FFF2-40B4-BE49-F238E27FC236}">
                  <a16:creationId xmlns:a16="http://schemas.microsoft.com/office/drawing/2014/main" id="{9C3880F0-F30C-7292-B4DA-259271E0AE15}"/>
                </a:ext>
              </a:extLst>
            </p:cNvPr>
            <p:cNvSpPr/>
            <p:nvPr/>
          </p:nvSpPr>
          <p:spPr>
            <a:xfrm>
              <a:off x="844686" y="4073353"/>
              <a:ext cx="1642188" cy="164218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380EB7A-67BF-D4DA-A582-C9358BB70732}"/>
                    </a:ext>
                  </a:extLst>
                </p:cNvPr>
                <p:cNvSpPr txBox="1"/>
                <p:nvPr/>
              </p:nvSpPr>
              <p:spPr>
                <a:xfrm>
                  <a:off x="1499260" y="5797961"/>
                  <a:ext cx="3330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oMath>
                    </m:oMathPara>
                  </a14:m>
                  <a:endParaRPr lang="zh-CN" altLang="en-US" dirty="0"/>
                </a:p>
              </p:txBody>
            </p:sp>
          </mc:Choice>
          <mc:Fallback xmlns="">
            <p:sp>
              <p:nvSpPr>
                <p:cNvPr id="30" name="文本框 29">
                  <a:extLst>
                    <a:ext uri="{FF2B5EF4-FFF2-40B4-BE49-F238E27FC236}">
                      <a16:creationId xmlns:a16="http://schemas.microsoft.com/office/drawing/2014/main" id="{A380EB7A-67BF-D4DA-A582-C9358BB70732}"/>
                    </a:ext>
                  </a:extLst>
                </p:cNvPr>
                <p:cNvSpPr txBox="1">
                  <a:spLocks noRot="1" noChangeAspect="1" noMove="1" noResize="1" noEditPoints="1" noAdjustHandles="1" noChangeArrowheads="1" noChangeShapeType="1" noTextEdit="1"/>
                </p:cNvSpPr>
                <p:nvPr/>
              </p:nvSpPr>
              <p:spPr>
                <a:xfrm>
                  <a:off x="1499260" y="5797961"/>
                  <a:ext cx="333040" cy="369332"/>
                </a:xfrm>
                <a:prstGeom prst="rect">
                  <a:avLst/>
                </a:prstGeom>
                <a:blipFill>
                  <a:blip r:embed="rId7"/>
                  <a:stretch>
                    <a:fillRect/>
                  </a:stretch>
                </a:blipFill>
              </p:spPr>
              <p:txBody>
                <a:bodyPr/>
                <a:lstStyle/>
                <a:p>
                  <a:r>
                    <a:rPr lang="zh-CN" altLang="en-US">
                      <a:noFill/>
                    </a:rPr>
                    <a:t> </a:t>
                  </a:r>
                </a:p>
              </p:txBody>
            </p:sp>
          </mc:Fallback>
        </mc:AlternateContent>
        <p:cxnSp>
          <p:nvCxnSpPr>
            <p:cNvPr id="31" name="直接连接符 30">
              <a:extLst>
                <a:ext uri="{FF2B5EF4-FFF2-40B4-BE49-F238E27FC236}">
                  <a16:creationId xmlns:a16="http://schemas.microsoft.com/office/drawing/2014/main" id="{D623C7F3-0CAE-306C-1F2B-42CFF9837CBD}"/>
                </a:ext>
              </a:extLst>
            </p:cNvPr>
            <p:cNvCxnSpPr>
              <a:cxnSpLocks/>
              <a:endCxn id="29" idx="3"/>
            </p:cNvCxnSpPr>
            <p:nvPr/>
          </p:nvCxnSpPr>
          <p:spPr>
            <a:xfrm flipV="1">
              <a:off x="844686" y="4894447"/>
              <a:ext cx="1642188" cy="63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ABC5F6E-295C-B0A9-692C-B5D6727E3C32}"/>
                </a:ext>
              </a:extLst>
            </p:cNvPr>
            <p:cNvCxnSpPr>
              <a:cxnSpLocks/>
              <a:endCxn id="29" idx="2"/>
            </p:cNvCxnSpPr>
            <p:nvPr/>
          </p:nvCxnSpPr>
          <p:spPr>
            <a:xfrm flipH="1">
              <a:off x="1665780" y="4073353"/>
              <a:ext cx="16260" cy="164218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A3C7E22-D4DF-0605-3793-61767762886A}"/>
                    </a:ext>
                  </a:extLst>
                </p:cNvPr>
                <p:cNvSpPr txBox="1"/>
                <p:nvPr/>
              </p:nvSpPr>
              <p:spPr>
                <a:xfrm>
                  <a:off x="1069242" y="4265021"/>
                  <a:ext cx="457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3A3C7E22-D4DF-0605-3793-61767762886A}"/>
                    </a:ext>
                  </a:extLst>
                </p:cNvPr>
                <p:cNvSpPr txBox="1">
                  <a:spLocks noRot="1" noChangeAspect="1" noMove="1" noResize="1" noEditPoints="1" noAdjustHandles="1" noChangeArrowheads="1" noChangeShapeType="1" noTextEdit="1"/>
                </p:cNvSpPr>
                <p:nvPr/>
              </p:nvSpPr>
              <p:spPr>
                <a:xfrm>
                  <a:off x="1069242" y="4265021"/>
                  <a:ext cx="45743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FD26B7CF-6BC3-0FEA-9DB9-FD28C861011E}"/>
                    </a:ext>
                  </a:extLst>
                </p:cNvPr>
                <p:cNvSpPr txBox="1"/>
                <p:nvPr/>
              </p:nvSpPr>
              <p:spPr>
                <a:xfrm>
                  <a:off x="1878379" y="4265021"/>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𝑷</m:t>
                            </m:r>
                          </m:e>
                          <m:sub>
                            <m:r>
                              <a:rPr lang="en-US" altLang="zh-CN" b="1" i="1" smtClean="0">
                                <a:solidFill>
                                  <a:srgbClr val="FF0000"/>
                                </a:solidFill>
                                <a:latin typeface="Cambria Math" panose="02040503050406030204" pitchFamily="18" charset="0"/>
                              </a:rPr>
                              <m:t>𝟐</m:t>
                            </m:r>
                          </m:sub>
                        </m:sSub>
                      </m:oMath>
                    </m:oMathPara>
                  </a14:m>
                  <a:endParaRPr lang="zh-CN" altLang="en-US" b="1" dirty="0"/>
                </a:p>
              </p:txBody>
            </p:sp>
          </mc:Choice>
          <mc:Fallback xmlns="">
            <p:sp>
              <p:nvSpPr>
                <p:cNvPr id="34" name="文本框 33">
                  <a:extLst>
                    <a:ext uri="{FF2B5EF4-FFF2-40B4-BE49-F238E27FC236}">
                      <a16:creationId xmlns:a16="http://schemas.microsoft.com/office/drawing/2014/main" id="{FD26B7CF-6BC3-0FEA-9DB9-FD28C861011E}"/>
                    </a:ext>
                  </a:extLst>
                </p:cNvPr>
                <p:cNvSpPr txBox="1">
                  <a:spLocks noRot="1" noChangeAspect="1" noMove="1" noResize="1" noEditPoints="1" noAdjustHandles="1" noChangeArrowheads="1" noChangeShapeType="1" noTextEdit="1"/>
                </p:cNvSpPr>
                <p:nvPr/>
              </p:nvSpPr>
              <p:spPr>
                <a:xfrm>
                  <a:off x="1878379" y="4265021"/>
                  <a:ext cx="506805"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F16E202-7FEA-9B30-A78E-DCF0F1536838}"/>
                    </a:ext>
                  </a:extLst>
                </p:cNvPr>
                <p:cNvSpPr txBox="1"/>
                <p:nvPr/>
              </p:nvSpPr>
              <p:spPr>
                <a:xfrm>
                  <a:off x="1066582" y="5086115"/>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𝑷</m:t>
                            </m:r>
                          </m:e>
                          <m:sub>
                            <m:r>
                              <a:rPr lang="en-US" altLang="zh-CN" b="1" i="1" smtClean="0">
                                <a:solidFill>
                                  <a:srgbClr val="FF0000"/>
                                </a:solidFill>
                                <a:latin typeface="Cambria Math" panose="02040503050406030204" pitchFamily="18" charset="0"/>
                              </a:rPr>
                              <m:t>𝟑</m:t>
                            </m:r>
                          </m:sub>
                        </m:sSub>
                      </m:oMath>
                    </m:oMathPara>
                  </a14:m>
                  <a:endParaRPr lang="zh-CN" altLang="en-US" b="1" dirty="0"/>
                </a:p>
              </p:txBody>
            </p:sp>
          </mc:Choice>
          <mc:Fallback xmlns="">
            <p:sp>
              <p:nvSpPr>
                <p:cNvPr id="35" name="文本框 34">
                  <a:extLst>
                    <a:ext uri="{FF2B5EF4-FFF2-40B4-BE49-F238E27FC236}">
                      <a16:creationId xmlns:a16="http://schemas.microsoft.com/office/drawing/2014/main" id="{4F16E202-7FEA-9B30-A78E-DCF0F1536838}"/>
                    </a:ext>
                  </a:extLst>
                </p:cNvPr>
                <p:cNvSpPr txBox="1">
                  <a:spLocks noRot="1" noChangeAspect="1" noMove="1" noResize="1" noEditPoints="1" noAdjustHandles="1" noChangeArrowheads="1" noChangeShapeType="1" noTextEdit="1"/>
                </p:cNvSpPr>
                <p:nvPr/>
              </p:nvSpPr>
              <p:spPr>
                <a:xfrm>
                  <a:off x="1066582" y="5086115"/>
                  <a:ext cx="506805"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FAAA8FC4-0C3B-A52D-81B2-180470CD7164}"/>
                    </a:ext>
                  </a:extLst>
                </p:cNvPr>
                <p:cNvSpPr txBox="1"/>
                <p:nvPr/>
              </p:nvSpPr>
              <p:spPr>
                <a:xfrm>
                  <a:off x="1855740" y="5088043"/>
                  <a:ext cx="452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FAAA8FC4-0C3B-A52D-81B2-180470CD7164}"/>
                    </a:ext>
                  </a:extLst>
                </p:cNvPr>
                <p:cNvSpPr txBox="1">
                  <a:spLocks noRot="1" noChangeAspect="1" noMove="1" noResize="1" noEditPoints="1" noAdjustHandles="1" noChangeArrowheads="1" noChangeShapeType="1" noTextEdit="1"/>
                </p:cNvSpPr>
                <p:nvPr/>
              </p:nvSpPr>
              <p:spPr>
                <a:xfrm>
                  <a:off x="1855740" y="5088043"/>
                  <a:ext cx="452880" cy="369332"/>
                </a:xfrm>
                <a:prstGeom prst="rect">
                  <a:avLst/>
                </a:prstGeom>
                <a:blipFill>
                  <a:blip r:embed="rId11"/>
                  <a:stretch>
                    <a:fillRect/>
                  </a:stretch>
                </a:blipFill>
              </p:spPr>
              <p:txBody>
                <a:bodyPr/>
                <a:lstStyle/>
                <a:p>
                  <a:r>
                    <a:rPr lang="zh-CN" altLang="en-US">
                      <a:noFill/>
                    </a:rPr>
                    <a:t> </a:t>
                  </a:r>
                </a:p>
              </p:txBody>
            </p:sp>
          </mc:Fallback>
        </mc:AlternateContent>
      </p:grpSp>
      <p:cxnSp>
        <p:nvCxnSpPr>
          <p:cNvPr id="38" name="直接箭头连接符 37">
            <a:extLst>
              <a:ext uri="{FF2B5EF4-FFF2-40B4-BE49-F238E27FC236}">
                <a16:creationId xmlns:a16="http://schemas.microsoft.com/office/drawing/2014/main" id="{E89338D8-4B89-3880-5D0D-E38F28A7F453}"/>
              </a:ext>
            </a:extLst>
          </p:cNvPr>
          <p:cNvCxnSpPr>
            <a:cxnSpLocks/>
          </p:cNvCxnSpPr>
          <p:nvPr/>
        </p:nvCxnSpPr>
        <p:spPr>
          <a:xfrm>
            <a:off x="4121731" y="3676262"/>
            <a:ext cx="0" cy="5165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545E4502-216A-8655-017E-3B78341B4385}"/>
              </a:ext>
            </a:extLst>
          </p:cNvPr>
          <p:cNvCxnSpPr>
            <a:cxnSpLocks/>
          </p:cNvCxnSpPr>
          <p:nvPr/>
        </p:nvCxnSpPr>
        <p:spPr>
          <a:xfrm>
            <a:off x="5235074" y="5120963"/>
            <a:ext cx="7210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9DC9C35B-F3F8-A7E1-A167-F79975C88B49}"/>
              </a:ext>
            </a:extLst>
          </p:cNvPr>
          <p:cNvSpPr/>
          <p:nvPr/>
        </p:nvSpPr>
        <p:spPr>
          <a:xfrm>
            <a:off x="6188904" y="4766824"/>
            <a:ext cx="1704392" cy="690675"/>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R-branch</a:t>
            </a:r>
            <a:endParaRPr lang="zh-CN" altLang="en-US" dirty="0">
              <a:solidFill>
                <a:schemeClr val="tx1"/>
              </a:solidFill>
            </a:endParaRPr>
          </a:p>
        </p:txBody>
      </p:sp>
      <p:sp>
        <p:nvSpPr>
          <p:cNvPr id="43" name="平行四边形 42">
            <a:extLst>
              <a:ext uri="{FF2B5EF4-FFF2-40B4-BE49-F238E27FC236}">
                <a16:creationId xmlns:a16="http://schemas.microsoft.com/office/drawing/2014/main" id="{7D5B0262-0331-4D7D-0D06-B761CB3D0028}"/>
              </a:ext>
            </a:extLst>
          </p:cNvPr>
          <p:cNvSpPr/>
          <p:nvPr/>
        </p:nvSpPr>
        <p:spPr>
          <a:xfrm>
            <a:off x="10133741" y="4504127"/>
            <a:ext cx="1127730" cy="623996"/>
          </a:xfrm>
          <a:prstGeom prst="parallelogram">
            <a:avLst>
              <a:gd name="adj" fmla="val 47928"/>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4" name="平行四边形 43">
                <a:extLst>
                  <a:ext uri="{FF2B5EF4-FFF2-40B4-BE49-F238E27FC236}">
                    <a16:creationId xmlns:a16="http://schemas.microsoft.com/office/drawing/2014/main" id="{C600B5F6-832E-3A8D-DEE2-6CAD2B8B49E0}"/>
                  </a:ext>
                </a:extLst>
              </p:cNvPr>
              <p:cNvSpPr/>
              <p:nvPr/>
            </p:nvSpPr>
            <p:spPr>
              <a:xfrm>
                <a:off x="9006011" y="5128123"/>
                <a:ext cx="1127730" cy="623996"/>
              </a:xfrm>
              <a:prstGeom prst="parallelogram">
                <a:avLst>
                  <a:gd name="adj" fmla="val 47928"/>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𝐹</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𝑅</m:t>
                          </m:r>
                        </m:sup>
                      </m:sSubSup>
                    </m:oMath>
                  </m:oMathPara>
                </a14:m>
                <a:endParaRPr lang="zh-CN" altLang="en-US" dirty="0"/>
              </a:p>
            </p:txBody>
          </p:sp>
        </mc:Choice>
        <mc:Fallback xmlns="">
          <p:sp>
            <p:nvSpPr>
              <p:cNvPr id="44" name="平行四边形 43">
                <a:extLst>
                  <a:ext uri="{FF2B5EF4-FFF2-40B4-BE49-F238E27FC236}">
                    <a16:creationId xmlns:a16="http://schemas.microsoft.com/office/drawing/2014/main" id="{C600B5F6-832E-3A8D-DEE2-6CAD2B8B49E0}"/>
                  </a:ext>
                </a:extLst>
              </p:cNvPr>
              <p:cNvSpPr>
                <a:spLocks noRot="1" noChangeAspect="1" noMove="1" noResize="1" noEditPoints="1" noAdjustHandles="1" noChangeArrowheads="1" noChangeShapeType="1" noTextEdit="1"/>
              </p:cNvSpPr>
              <p:nvPr/>
            </p:nvSpPr>
            <p:spPr>
              <a:xfrm>
                <a:off x="9006011" y="5128123"/>
                <a:ext cx="1127730" cy="623996"/>
              </a:xfrm>
              <a:prstGeom prst="parallelogram">
                <a:avLst>
                  <a:gd name="adj" fmla="val 47928"/>
                </a:avLst>
              </a:prstGeom>
              <a:blipFill>
                <a:blip r:embed="rId12"/>
                <a:stretch>
                  <a:fillRect/>
                </a:stretch>
              </a:blipFill>
              <a:ln w="19050"/>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42484CE5-B13B-5119-18A3-D29E02E66ACE}"/>
              </a:ext>
            </a:extLst>
          </p:cNvPr>
          <p:cNvCxnSpPr>
            <a:cxnSpLocks/>
          </p:cNvCxnSpPr>
          <p:nvPr/>
        </p:nvCxnSpPr>
        <p:spPr>
          <a:xfrm>
            <a:off x="7967442" y="5112162"/>
            <a:ext cx="7210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8B1E210D-0A05-7494-4D29-D910CA2B77A6}"/>
                  </a:ext>
                </a:extLst>
              </p:cNvPr>
              <p:cNvSpPr txBox="1"/>
              <p:nvPr/>
            </p:nvSpPr>
            <p:spPr>
              <a:xfrm>
                <a:off x="9976512" y="5933256"/>
                <a:ext cx="7210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𝑅</m:t>
                          </m:r>
                        </m:sup>
                      </m:sSup>
                    </m:oMath>
                  </m:oMathPara>
                </a14:m>
                <a:endParaRPr lang="zh-CN" altLang="en-US" dirty="0"/>
              </a:p>
            </p:txBody>
          </p:sp>
        </mc:Choice>
        <mc:Fallback xmlns="">
          <p:sp>
            <p:nvSpPr>
              <p:cNvPr id="49" name="文本框 48">
                <a:extLst>
                  <a:ext uri="{FF2B5EF4-FFF2-40B4-BE49-F238E27FC236}">
                    <a16:creationId xmlns:a16="http://schemas.microsoft.com/office/drawing/2014/main" id="{8B1E210D-0A05-7494-4D29-D910CA2B77A6}"/>
                  </a:ext>
                </a:extLst>
              </p:cNvPr>
              <p:cNvSpPr txBox="1">
                <a:spLocks noRot="1" noChangeAspect="1" noMove="1" noResize="1" noEditPoints="1" noAdjustHandles="1" noChangeArrowheads="1" noChangeShapeType="1" noTextEdit="1"/>
              </p:cNvSpPr>
              <p:nvPr/>
            </p:nvSpPr>
            <p:spPr>
              <a:xfrm>
                <a:off x="9976512" y="5933256"/>
                <a:ext cx="72109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FDEB9A5C-3DFC-F192-ED31-8D89E7314A65}"/>
                  </a:ext>
                </a:extLst>
              </p:cNvPr>
              <p:cNvSpPr txBox="1"/>
              <p:nvPr/>
            </p:nvSpPr>
            <p:spPr>
              <a:xfrm>
                <a:off x="10362696" y="4629792"/>
                <a:ext cx="669820" cy="373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𝐹</m:t>
                          </m:r>
                        </m:e>
                        <m:sub>
                          <m:r>
                            <a:rPr lang="en-US" altLang="zh-CN" b="0" i="1" smtClean="0">
                              <a:solidFill>
                                <a:schemeClr val="tx1"/>
                              </a:solidFill>
                              <a:latin typeface="Cambria Math" panose="02040503050406030204" pitchFamily="18" charset="0"/>
                            </a:rPr>
                            <m:t>2</m:t>
                          </m:r>
                        </m:sub>
                        <m:sup>
                          <m:r>
                            <a:rPr lang="en-US" altLang="zh-CN" b="0" i="1" smtClean="0">
                              <a:solidFill>
                                <a:schemeClr val="tx1"/>
                              </a:solidFill>
                              <a:latin typeface="Cambria Math" panose="02040503050406030204" pitchFamily="18" charset="0"/>
                            </a:rPr>
                            <m:t>𝑅</m:t>
                          </m:r>
                        </m:sup>
                      </m:sSubSup>
                    </m:oMath>
                  </m:oMathPara>
                </a14:m>
                <a:endParaRPr lang="zh-CN" altLang="en-US" dirty="0"/>
              </a:p>
            </p:txBody>
          </p:sp>
        </mc:Choice>
        <mc:Fallback xmlns="">
          <p:sp>
            <p:nvSpPr>
              <p:cNvPr id="53" name="文本框 52">
                <a:extLst>
                  <a:ext uri="{FF2B5EF4-FFF2-40B4-BE49-F238E27FC236}">
                    <a16:creationId xmlns:a16="http://schemas.microsoft.com/office/drawing/2014/main" id="{FDEB9A5C-3DFC-F192-ED31-8D89E7314A65}"/>
                  </a:ext>
                </a:extLst>
              </p:cNvPr>
              <p:cNvSpPr txBox="1">
                <a:spLocks noRot="1" noChangeAspect="1" noMove="1" noResize="1" noEditPoints="1" noAdjustHandles="1" noChangeArrowheads="1" noChangeShapeType="1" noTextEdit="1"/>
              </p:cNvSpPr>
              <p:nvPr/>
            </p:nvSpPr>
            <p:spPr>
              <a:xfrm>
                <a:off x="10362696" y="4629792"/>
                <a:ext cx="669820" cy="373179"/>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7246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a:xfrm>
            <a:off x="291114" y="258953"/>
            <a:ext cx="8205186" cy="569912"/>
          </a:xfrm>
        </p:spPr>
        <p:txBody>
          <a:bodyPr>
            <a:normAutofit/>
          </a:bodyPr>
          <a:lstStyle/>
          <a:p>
            <a:r>
              <a:rPr lang="en-US" altLang="zh-Hans-HK" sz="2800" b="1" dirty="0"/>
              <a:t>Feature Fusion</a:t>
            </a:r>
            <a:endParaRPr lang="en-US" altLang="zh-CN" sz="2800" b="1" dirty="0">
              <a:solidFill>
                <a:schemeClr val="accent2"/>
              </a:solidFill>
            </a:endParaRPr>
          </a:p>
        </p:txBody>
      </p:sp>
      <p:grpSp>
        <p:nvGrpSpPr>
          <p:cNvPr id="6" name="组合 5">
            <a:extLst>
              <a:ext uri="{FF2B5EF4-FFF2-40B4-BE49-F238E27FC236}">
                <a16:creationId xmlns:a16="http://schemas.microsoft.com/office/drawing/2014/main" id="{B8975A83-76B3-3A37-CC94-ED882BAD13B5}"/>
              </a:ext>
            </a:extLst>
          </p:cNvPr>
          <p:cNvGrpSpPr/>
          <p:nvPr/>
        </p:nvGrpSpPr>
        <p:grpSpPr>
          <a:xfrm>
            <a:off x="3940624" y="1252230"/>
            <a:ext cx="2262215" cy="1647333"/>
            <a:chOff x="8561421" y="3174336"/>
            <a:chExt cx="2262215" cy="1647333"/>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34C1FA7-CFA4-8AFC-F890-C34FAE6FA8F6}"/>
                    </a:ext>
                  </a:extLst>
                </p:cNvPr>
                <p:cNvSpPr txBox="1"/>
                <p:nvPr/>
              </p:nvSpPr>
              <p:spPr>
                <a:xfrm>
                  <a:off x="9286273" y="4451439"/>
                  <a:ext cx="515205" cy="370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𝐺</m:t>
                            </m:r>
                          </m:sup>
                        </m:sSup>
                      </m:oMath>
                    </m:oMathPara>
                  </a14:m>
                  <a:endParaRPr lang="zh-CN" altLang="en-US" dirty="0"/>
                </a:p>
              </p:txBody>
            </p:sp>
          </mc:Choice>
          <mc:Fallback xmlns="">
            <p:sp>
              <p:nvSpPr>
                <p:cNvPr id="7" name="文本框 6">
                  <a:extLst>
                    <a:ext uri="{FF2B5EF4-FFF2-40B4-BE49-F238E27FC236}">
                      <a16:creationId xmlns:a16="http://schemas.microsoft.com/office/drawing/2014/main" id="{134C1FA7-CFA4-8AFC-F890-C34FAE6FA8F6}"/>
                    </a:ext>
                  </a:extLst>
                </p:cNvPr>
                <p:cNvSpPr txBox="1">
                  <a:spLocks noRot="1" noChangeAspect="1" noMove="1" noResize="1" noEditPoints="1" noAdjustHandles="1" noChangeArrowheads="1" noChangeShapeType="1" noTextEdit="1"/>
                </p:cNvSpPr>
                <p:nvPr/>
              </p:nvSpPr>
              <p:spPr>
                <a:xfrm>
                  <a:off x="9286273" y="4451439"/>
                  <a:ext cx="515205" cy="370230"/>
                </a:xfrm>
                <a:prstGeom prst="rect">
                  <a:avLst/>
                </a:prstGeom>
                <a:blipFill>
                  <a:blip r:embed="rId3"/>
                  <a:stretch>
                    <a:fillRect/>
                  </a:stretch>
                </a:blipFill>
              </p:spPr>
              <p:txBody>
                <a:bodyPr/>
                <a:lstStyle/>
                <a:p>
                  <a:r>
                    <a:rPr lang="zh-CN" altLang="en-US">
                      <a:noFill/>
                    </a:rPr>
                    <a:t> </a:t>
                  </a:r>
                </a:p>
              </p:txBody>
            </p:sp>
          </mc:Fallback>
        </mc:AlternateContent>
        <p:sp>
          <p:nvSpPr>
            <p:cNvPr id="8" name="平行四边形 7">
              <a:extLst>
                <a:ext uri="{FF2B5EF4-FFF2-40B4-BE49-F238E27FC236}">
                  <a16:creationId xmlns:a16="http://schemas.microsoft.com/office/drawing/2014/main" id="{44C29E33-7679-6724-0393-01A23A4B62EC}"/>
                </a:ext>
              </a:extLst>
            </p:cNvPr>
            <p:cNvSpPr/>
            <p:nvPr/>
          </p:nvSpPr>
          <p:spPr>
            <a:xfrm>
              <a:off x="8561421" y="3174336"/>
              <a:ext cx="2262215" cy="1247991"/>
            </a:xfrm>
            <a:prstGeom prst="parallelogram">
              <a:avLst>
                <a:gd name="adj" fmla="val 46433"/>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21ED922-50F1-9B91-4687-58F3E8A65664}"/>
                    </a:ext>
                  </a:extLst>
                </p:cNvPr>
                <p:cNvSpPr txBox="1"/>
                <p:nvPr/>
              </p:nvSpPr>
              <p:spPr>
                <a:xfrm>
                  <a:off x="9660392" y="3950364"/>
                  <a:ext cx="515206" cy="3754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18" name="文本框 17">
                  <a:extLst>
                    <a:ext uri="{FF2B5EF4-FFF2-40B4-BE49-F238E27FC236}">
                      <a16:creationId xmlns:a16="http://schemas.microsoft.com/office/drawing/2014/main" id="{121ED922-50F1-9B91-4687-58F3E8A65664}"/>
                    </a:ext>
                  </a:extLst>
                </p:cNvPr>
                <p:cNvSpPr txBox="1">
                  <a:spLocks noRot="1" noChangeAspect="1" noMove="1" noResize="1" noEditPoints="1" noAdjustHandles="1" noChangeArrowheads="1" noChangeShapeType="1" noTextEdit="1"/>
                </p:cNvSpPr>
                <p:nvPr/>
              </p:nvSpPr>
              <p:spPr>
                <a:xfrm>
                  <a:off x="9660392" y="3950364"/>
                  <a:ext cx="515206" cy="375424"/>
                </a:xfrm>
                <a:prstGeom prst="rect">
                  <a:avLst/>
                </a:prstGeom>
                <a:blipFill>
                  <a:blip r:embed="rId4"/>
                  <a:stretch>
                    <a:fillRect b="-1639"/>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7BB06C06-426B-CA61-B45D-BF9523905623}"/>
                </a:ext>
              </a:extLst>
            </p:cNvPr>
            <p:cNvCxnSpPr>
              <a:stCxn id="8" idx="5"/>
              <a:endCxn id="8" idx="2"/>
            </p:cNvCxnSpPr>
            <p:nvPr/>
          </p:nvCxnSpPr>
          <p:spPr>
            <a:xfrm>
              <a:off x="8851161" y="3798332"/>
              <a:ext cx="1682735"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FA59CCD-9F62-166C-9FA0-FB9418AF03F2}"/>
                </a:ext>
              </a:extLst>
            </p:cNvPr>
            <p:cNvCxnSpPr>
              <a:cxnSpLocks/>
              <a:stCxn id="8" idx="3"/>
              <a:endCxn id="8" idx="1"/>
            </p:cNvCxnSpPr>
            <p:nvPr/>
          </p:nvCxnSpPr>
          <p:spPr>
            <a:xfrm flipV="1">
              <a:off x="9402789" y="3174336"/>
              <a:ext cx="579479" cy="124799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F19D983-68C0-7CE7-443E-D81D3A3D57C9}"/>
                    </a:ext>
                  </a:extLst>
                </p:cNvPr>
                <p:cNvSpPr txBox="1"/>
                <p:nvPr/>
              </p:nvSpPr>
              <p:spPr>
                <a:xfrm>
                  <a:off x="9982268" y="3295596"/>
                  <a:ext cx="515206" cy="376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21" name="文本框 20">
                  <a:extLst>
                    <a:ext uri="{FF2B5EF4-FFF2-40B4-BE49-F238E27FC236}">
                      <a16:creationId xmlns:a16="http://schemas.microsoft.com/office/drawing/2014/main" id="{8F19D983-68C0-7CE7-443E-D81D3A3D57C9}"/>
                    </a:ext>
                  </a:extLst>
                </p:cNvPr>
                <p:cNvSpPr txBox="1">
                  <a:spLocks noRot="1" noChangeAspect="1" noMove="1" noResize="1" noEditPoints="1" noAdjustHandles="1" noChangeArrowheads="1" noChangeShapeType="1" noTextEdit="1"/>
                </p:cNvSpPr>
                <p:nvPr/>
              </p:nvSpPr>
              <p:spPr>
                <a:xfrm>
                  <a:off x="9982268" y="3295596"/>
                  <a:ext cx="515206" cy="376000"/>
                </a:xfrm>
                <a:prstGeom prst="rect">
                  <a:avLst/>
                </a:prstGeom>
                <a:blipFill>
                  <a:blip r:embed="rId5"/>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17A6653-3F26-50D7-B1BA-1E89FF65E5E7}"/>
                    </a:ext>
                  </a:extLst>
                </p:cNvPr>
                <p:cNvSpPr txBox="1"/>
                <p:nvPr/>
              </p:nvSpPr>
              <p:spPr>
                <a:xfrm>
                  <a:off x="8933412" y="3911461"/>
                  <a:ext cx="515206" cy="377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22" name="文本框 21">
                  <a:extLst>
                    <a:ext uri="{FF2B5EF4-FFF2-40B4-BE49-F238E27FC236}">
                      <a16:creationId xmlns:a16="http://schemas.microsoft.com/office/drawing/2014/main" id="{C17A6653-3F26-50D7-B1BA-1E89FF65E5E7}"/>
                    </a:ext>
                  </a:extLst>
                </p:cNvPr>
                <p:cNvSpPr txBox="1">
                  <a:spLocks noRot="1" noChangeAspect="1" noMove="1" noResize="1" noEditPoints="1" noAdjustHandles="1" noChangeArrowheads="1" noChangeShapeType="1" noTextEdit="1"/>
                </p:cNvSpPr>
                <p:nvPr/>
              </p:nvSpPr>
              <p:spPr>
                <a:xfrm>
                  <a:off x="8933412" y="3911461"/>
                  <a:ext cx="515206" cy="377989"/>
                </a:xfrm>
                <a:prstGeom prst="rect">
                  <a:avLst/>
                </a:prstGeom>
                <a:blipFill>
                  <a:blip r:embed="rId6"/>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54855ED-C283-9CF5-976C-A08BD2FE5E33}"/>
                    </a:ext>
                  </a:extLst>
                </p:cNvPr>
                <p:cNvSpPr txBox="1"/>
                <p:nvPr/>
              </p:nvSpPr>
              <p:spPr>
                <a:xfrm>
                  <a:off x="9170937" y="3291010"/>
                  <a:ext cx="515206" cy="376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𝐺</m:t>
                            </m:r>
                          </m:sup>
                        </m:sSubSup>
                      </m:oMath>
                    </m:oMathPara>
                  </a14:m>
                  <a:endParaRPr lang="zh-CN" altLang="en-US" dirty="0"/>
                </a:p>
              </p:txBody>
            </p:sp>
          </mc:Choice>
          <mc:Fallback xmlns="">
            <p:sp>
              <p:nvSpPr>
                <p:cNvPr id="23" name="文本框 22">
                  <a:extLst>
                    <a:ext uri="{FF2B5EF4-FFF2-40B4-BE49-F238E27FC236}">
                      <a16:creationId xmlns:a16="http://schemas.microsoft.com/office/drawing/2014/main" id="{F54855ED-C283-9CF5-976C-A08BD2FE5E33}"/>
                    </a:ext>
                  </a:extLst>
                </p:cNvPr>
                <p:cNvSpPr txBox="1">
                  <a:spLocks noRot="1" noChangeAspect="1" noMove="1" noResize="1" noEditPoints="1" noAdjustHandles="1" noChangeArrowheads="1" noChangeShapeType="1" noTextEdit="1"/>
                </p:cNvSpPr>
                <p:nvPr/>
              </p:nvSpPr>
              <p:spPr>
                <a:xfrm>
                  <a:off x="9170937" y="3291010"/>
                  <a:ext cx="515206" cy="376000"/>
                </a:xfrm>
                <a:prstGeom prst="rect">
                  <a:avLst/>
                </a:prstGeom>
                <a:blipFill>
                  <a:blip r:embed="rId7"/>
                  <a:stretch>
                    <a:fillRect b="-1639"/>
                  </a:stretch>
                </a:blipFill>
              </p:spPr>
              <p:txBody>
                <a:bodyPr/>
                <a:lstStyle/>
                <a:p>
                  <a:r>
                    <a:rPr lang="zh-CN" altLang="en-US">
                      <a:noFill/>
                    </a:rPr>
                    <a:t> </a:t>
                  </a:r>
                </a:p>
              </p:txBody>
            </p:sp>
          </mc:Fallback>
        </mc:AlternateContent>
      </p:grpSp>
      <p:sp>
        <p:nvSpPr>
          <p:cNvPr id="24" name="平行四边形 23">
            <a:extLst>
              <a:ext uri="{FF2B5EF4-FFF2-40B4-BE49-F238E27FC236}">
                <a16:creationId xmlns:a16="http://schemas.microsoft.com/office/drawing/2014/main" id="{3AB43B67-77B0-7739-FBA4-2470A7434019}"/>
              </a:ext>
            </a:extLst>
          </p:cNvPr>
          <p:cNvSpPr/>
          <p:nvPr/>
        </p:nvSpPr>
        <p:spPr>
          <a:xfrm>
            <a:off x="1263439" y="4050037"/>
            <a:ext cx="1127730" cy="623996"/>
          </a:xfrm>
          <a:prstGeom prst="parallelogram">
            <a:avLst>
              <a:gd name="adj" fmla="val 47928"/>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5" name="平行四边形 24">
                <a:extLst>
                  <a:ext uri="{FF2B5EF4-FFF2-40B4-BE49-F238E27FC236}">
                    <a16:creationId xmlns:a16="http://schemas.microsoft.com/office/drawing/2014/main" id="{8D6D3003-6897-4757-F20D-5781457F28B2}"/>
                  </a:ext>
                </a:extLst>
              </p:cNvPr>
              <p:cNvSpPr/>
              <p:nvPr/>
            </p:nvSpPr>
            <p:spPr>
              <a:xfrm>
                <a:off x="135709" y="4674033"/>
                <a:ext cx="1127730" cy="623996"/>
              </a:xfrm>
              <a:prstGeom prst="parallelogram">
                <a:avLst>
                  <a:gd name="adj" fmla="val 47928"/>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𝐹</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𝑅</m:t>
                          </m:r>
                        </m:sup>
                      </m:sSubSup>
                    </m:oMath>
                  </m:oMathPara>
                </a14:m>
                <a:endParaRPr lang="zh-CN" altLang="en-US" dirty="0"/>
              </a:p>
            </p:txBody>
          </p:sp>
        </mc:Choice>
        <mc:Fallback xmlns="">
          <p:sp>
            <p:nvSpPr>
              <p:cNvPr id="25" name="平行四边形 24">
                <a:extLst>
                  <a:ext uri="{FF2B5EF4-FFF2-40B4-BE49-F238E27FC236}">
                    <a16:creationId xmlns:a16="http://schemas.microsoft.com/office/drawing/2014/main" id="{8D6D3003-6897-4757-F20D-5781457F28B2}"/>
                  </a:ext>
                </a:extLst>
              </p:cNvPr>
              <p:cNvSpPr>
                <a:spLocks noRot="1" noChangeAspect="1" noMove="1" noResize="1" noEditPoints="1" noAdjustHandles="1" noChangeArrowheads="1" noChangeShapeType="1" noTextEdit="1"/>
              </p:cNvSpPr>
              <p:nvPr/>
            </p:nvSpPr>
            <p:spPr>
              <a:xfrm>
                <a:off x="135709" y="4674033"/>
                <a:ext cx="1127730" cy="623996"/>
              </a:xfrm>
              <a:prstGeom prst="parallelogram">
                <a:avLst>
                  <a:gd name="adj" fmla="val 47928"/>
                </a:avLst>
              </a:prstGeom>
              <a:blipFill>
                <a:blip r:embed="rId8"/>
                <a:stretch>
                  <a:fillRect/>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C4C7638-B4AC-2B7E-8AE6-DC7FEFA71A29}"/>
                  </a:ext>
                </a:extLst>
              </p:cNvPr>
              <p:cNvSpPr txBox="1"/>
              <p:nvPr/>
            </p:nvSpPr>
            <p:spPr>
              <a:xfrm>
                <a:off x="3974511" y="5605770"/>
                <a:ext cx="7210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𝐸</m:t>
                          </m:r>
                        </m:sup>
                      </m:sSup>
                    </m:oMath>
                  </m:oMathPara>
                </a14:m>
                <a:endParaRPr lang="zh-CN" altLang="en-US" dirty="0"/>
              </a:p>
            </p:txBody>
          </p:sp>
        </mc:Choice>
        <mc:Fallback xmlns="">
          <p:sp>
            <p:nvSpPr>
              <p:cNvPr id="26" name="文本框 25">
                <a:extLst>
                  <a:ext uri="{FF2B5EF4-FFF2-40B4-BE49-F238E27FC236}">
                    <a16:creationId xmlns:a16="http://schemas.microsoft.com/office/drawing/2014/main" id="{7C4C7638-B4AC-2B7E-8AE6-DC7FEFA71A29}"/>
                  </a:ext>
                </a:extLst>
              </p:cNvPr>
              <p:cNvSpPr txBox="1">
                <a:spLocks noRot="1" noChangeAspect="1" noMove="1" noResize="1" noEditPoints="1" noAdjustHandles="1" noChangeArrowheads="1" noChangeShapeType="1" noTextEdit="1"/>
              </p:cNvSpPr>
              <p:nvPr/>
            </p:nvSpPr>
            <p:spPr>
              <a:xfrm>
                <a:off x="3974511" y="5605770"/>
                <a:ext cx="721094"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FA17AF2-06C1-68BD-B3B3-CB7F9C88B3D0}"/>
                  </a:ext>
                </a:extLst>
              </p:cNvPr>
              <p:cNvSpPr txBox="1"/>
              <p:nvPr/>
            </p:nvSpPr>
            <p:spPr>
              <a:xfrm>
                <a:off x="1492394" y="4175702"/>
                <a:ext cx="669820" cy="373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𝐹</m:t>
                          </m:r>
                        </m:e>
                        <m:sub>
                          <m:r>
                            <a:rPr lang="en-US" altLang="zh-CN" b="0" i="1" smtClean="0">
                              <a:solidFill>
                                <a:schemeClr val="tx1"/>
                              </a:solidFill>
                              <a:latin typeface="Cambria Math" panose="02040503050406030204" pitchFamily="18" charset="0"/>
                            </a:rPr>
                            <m:t>2</m:t>
                          </m:r>
                        </m:sub>
                        <m:sup>
                          <m:r>
                            <a:rPr lang="en-US" altLang="zh-CN" b="0" i="1" smtClean="0">
                              <a:solidFill>
                                <a:schemeClr val="tx1"/>
                              </a:solidFill>
                              <a:latin typeface="Cambria Math" panose="02040503050406030204" pitchFamily="18" charset="0"/>
                            </a:rPr>
                            <m:t>𝑅</m:t>
                          </m:r>
                        </m:sup>
                      </m:sSubSup>
                    </m:oMath>
                  </m:oMathPara>
                </a14:m>
                <a:endParaRPr lang="zh-CN" altLang="en-US" dirty="0"/>
              </a:p>
            </p:txBody>
          </p:sp>
        </mc:Choice>
        <mc:Fallback xmlns="">
          <p:sp>
            <p:nvSpPr>
              <p:cNvPr id="27" name="文本框 26">
                <a:extLst>
                  <a:ext uri="{FF2B5EF4-FFF2-40B4-BE49-F238E27FC236}">
                    <a16:creationId xmlns:a16="http://schemas.microsoft.com/office/drawing/2014/main" id="{4FA17AF2-06C1-68BD-B3B3-CB7F9C88B3D0}"/>
                  </a:ext>
                </a:extLst>
              </p:cNvPr>
              <p:cNvSpPr txBox="1">
                <a:spLocks noRot="1" noChangeAspect="1" noMove="1" noResize="1" noEditPoints="1" noAdjustHandles="1" noChangeArrowheads="1" noChangeShapeType="1" noTextEdit="1"/>
              </p:cNvSpPr>
              <p:nvPr/>
            </p:nvSpPr>
            <p:spPr>
              <a:xfrm>
                <a:off x="1492394" y="4175702"/>
                <a:ext cx="669820" cy="373179"/>
              </a:xfrm>
              <a:prstGeom prst="rect">
                <a:avLst/>
              </a:prstGeom>
              <a:blipFill>
                <a:blip r:embed="rId10"/>
                <a:stretch>
                  <a:fillRect b="-1639"/>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4FA07AE3-B713-66C3-8697-F913BDEC4AB0}"/>
              </a:ext>
            </a:extLst>
          </p:cNvPr>
          <p:cNvCxnSpPr>
            <a:cxnSpLocks/>
          </p:cNvCxnSpPr>
          <p:nvPr/>
        </p:nvCxnSpPr>
        <p:spPr>
          <a:xfrm>
            <a:off x="2391169" y="4709219"/>
            <a:ext cx="7210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平行四边形 45">
            <a:extLst>
              <a:ext uri="{FF2B5EF4-FFF2-40B4-BE49-F238E27FC236}">
                <a16:creationId xmlns:a16="http://schemas.microsoft.com/office/drawing/2014/main" id="{AD4DCD33-B9C5-5E82-C8F9-9777E882A488}"/>
              </a:ext>
            </a:extLst>
          </p:cNvPr>
          <p:cNvSpPr/>
          <p:nvPr/>
        </p:nvSpPr>
        <p:spPr>
          <a:xfrm>
            <a:off x="4416597" y="4058774"/>
            <a:ext cx="1127730" cy="623996"/>
          </a:xfrm>
          <a:prstGeom prst="parallelogram">
            <a:avLst>
              <a:gd name="adj" fmla="val 47928"/>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C1FC5E2-A369-5DEB-FFF9-5BAA02D879F0}"/>
                  </a:ext>
                </a:extLst>
              </p:cNvPr>
              <p:cNvSpPr txBox="1"/>
              <p:nvPr/>
            </p:nvSpPr>
            <p:spPr>
              <a:xfrm>
                <a:off x="4656026" y="4171447"/>
                <a:ext cx="669820" cy="373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𝐹</m:t>
                          </m:r>
                        </m:e>
                        <m:sub>
                          <m:r>
                            <a:rPr lang="en-US" altLang="zh-CN" b="0" i="1" smtClean="0">
                              <a:solidFill>
                                <a:schemeClr val="tx1"/>
                              </a:solidFill>
                              <a:latin typeface="Cambria Math" panose="02040503050406030204" pitchFamily="18" charset="0"/>
                            </a:rPr>
                            <m:t>2</m:t>
                          </m:r>
                        </m:sub>
                        <m:sup>
                          <m:r>
                            <a:rPr lang="en-US" altLang="zh-CN" b="0" i="1" smtClean="0">
                              <a:solidFill>
                                <a:schemeClr val="tx1"/>
                              </a:solidFill>
                              <a:latin typeface="Cambria Math" panose="02040503050406030204" pitchFamily="18" charset="0"/>
                            </a:rPr>
                            <m:t>𝑅</m:t>
                          </m:r>
                        </m:sup>
                      </m:sSubSup>
                    </m:oMath>
                  </m:oMathPara>
                </a14:m>
                <a:endParaRPr lang="zh-CN" altLang="en-US" dirty="0"/>
              </a:p>
            </p:txBody>
          </p:sp>
        </mc:Choice>
        <mc:Fallback xmlns="">
          <p:sp>
            <p:nvSpPr>
              <p:cNvPr id="47" name="文本框 46">
                <a:extLst>
                  <a:ext uri="{FF2B5EF4-FFF2-40B4-BE49-F238E27FC236}">
                    <a16:creationId xmlns:a16="http://schemas.microsoft.com/office/drawing/2014/main" id="{8C1FC5E2-A369-5DEB-FFF9-5BAA02D879F0}"/>
                  </a:ext>
                </a:extLst>
              </p:cNvPr>
              <p:cNvSpPr txBox="1">
                <a:spLocks noRot="1" noChangeAspect="1" noMove="1" noResize="1" noEditPoints="1" noAdjustHandles="1" noChangeArrowheads="1" noChangeShapeType="1" noTextEdit="1"/>
              </p:cNvSpPr>
              <p:nvPr/>
            </p:nvSpPr>
            <p:spPr>
              <a:xfrm>
                <a:off x="4656026" y="4171447"/>
                <a:ext cx="669820" cy="373179"/>
              </a:xfrm>
              <a:prstGeom prst="rect">
                <a:avLst/>
              </a:prstGeom>
              <a:blipFill>
                <a:blip r:embed="rId11"/>
                <a:stretch>
                  <a:fillRect/>
                </a:stretch>
              </a:blipFill>
            </p:spPr>
            <p:txBody>
              <a:bodyPr/>
              <a:lstStyle/>
              <a:p>
                <a:r>
                  <a:rPr lang="zh-CN" altLang="en-US">
                    <a:noFill/>
                  </a:rPr>
                  <a:t> </a:t>
                </a:r>
              </a:p>
            </p:txBody>
          </p:sp>
        </mc:Fallback>
      </mc:AlternateContent>
      <p:sp>
        <p:nvSpPr>
          <p:cNvPr id="48" name="平行四边形 47">
            <a:extLst>
              <a:ext uri="{FF2B5EF4-FFF2-40B4-BE49-F238E27FC236}">
                <a16:creationId xmlns:a16="http://schemas.microsoft.com/office/drawing/2014/main" id="{98A61EBD-1EB9-D6E2-CC2D-FDAD1BC10713}"/>
              </a:ext>
            </a:extLst>
          </p:cNvPr>
          <p:cNvSpPr/>
          <p:nvPr/>
        </p:nvSpPr>
        <p:spPr>
          <a:xfrm>
            <a:off x="3295653" y="4674033"/>
            <a:ext cx="1127730" cy="623996"/>
          </a:xfrm>
          <a:prstGeom prst="parallelogram">
            <a:avLst>
              <a:gd name="adj" fmla="val 47928"/>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97DD783A-3903-4661-6969-55C9AB4DCE03}"/>
                  </a:ext>
                </a:extLst>
              </p:cNvPr>
              <p:cNvSpPr txBox="1"/>
              <p:nvPr/>
            </p:nvSpPr>
            <p:spPr>
              <a:xfrm>
                <a:off x="3524608" y="4799698"/>
                <a:ext cx="669820" cy="3726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𝐹</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𝑅</m:t>
                          </m:r>
                        </m:sup>
                      </m:sSubSup>
                    </m:oMath>
                  </m:oMathPara>
                </a14:m>
                <a:endParaRPr lang="zh-CN" altLang="en-US" dirty="0"/>
              </a:p>
            </p:txBody>
          </p:sp>
        </mc:Choice>
        <mc:Fallback xmlns="">
          <p:sp>
            <p:nvSpPr>
              <p:cNvPr id="50" name="文本框 49">
                <a:extLst>
                  <a:ext uri="{FF2B5EF4-FFF2-40B4-BE49-F238E27FC236}">
                    <a16:creationId xmlns:a16="http://schemas.microsoft.com/office/drawing/2014/main" id="{97DD783A-3903-4661-6969-55C9AB4DCE03}"/>
                  </a:ext>
                </a:extLst>
              </p:cNvPr>
              <p:cNvSpPr txBox="1">
                <a:spLocks noRot="1" noChangeAspect="1" noMove="1" noResize="1" noEditPoints="1" noAdjustHandles="1" noChangeArrowheads="1" noChangeShapeType="1" noTextEdit="1"/>
              </p:cNvSpPr>
              <p:nvPr/>
            </p:nvSpPr>
            <p:spPr>
              <a:xfrm>
                <a:off x="3524608" y="4799698"/>
                <a:ext cx="669820" cy="372666"/>
              </a:xfrm>
              <a:prstGeom prst="rect">
                <a:avLst/>
              </a:prstGeom>
              <a:blipFill>
                <a:blip r:embed="rId12"/>
                <a:stretch>
                  <a:fillRect b="-1639"/>
                </a:stretch>
              </a:blipFill>
            </p:spPr>
            <p:txBody>
              <a:bodyPr/>
              <a:lstStyle/>
              <a:p>
                <a:r>
                  <a:rPr lang="zh-CN" altLang="en-US">
                    <a:noFill/>
                  </a:rPr>
                  <a:t> </a:t>
                </a:r>
              </a:p>
            </p:txBody>
          </p:sp>
        </mc:Fallback>
      </mc:AlternateContent>
      <p:sp>
        <p:nvSpPr>
          <p:cNvPr id="51" name="平行四边形 50">
            <a:extLst>
              <a:ext uri="{FF2B5EF4-FFF2-40B4-BE49-F238E27FC236}">
                <a16:creationId xmlns:a16="http://schemas.microsoft.com/office/drawing/2014/main" id="{F73F28C6-BFE1-58DA-74F6-1C05B4114BFA}"/>
              </a:ext>
            </a:extLst>
          </p:cNvPr>
          <p:cNvSpPr/>
          <p:nvPr/>
        </p:nvSpPr>
        <p:spPr>
          <a:xfrm>
            <a:off x="4122811" y="4674033"/>
            <a:ext cx="1127730" cy="623996"/>
          </a:xfrm>
          <a:prstGeom prst="parallelogram">
            <a:avLst>
              <a:gd name="adj" fmla="val 47928"/>
            </a:avLst>
          </a:prstGeom>
          <a:solidFill>
            <a:schemeClr val="bg1"/>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平行四边形 38">
            <a:extLst>
              <a:ext uri="{FF2B5EF4-FFF2-40B4-BE49-F238E27FC236}">
                <a16:creationId xmlns:a16="http://schemas.microsoft.com/office/drawing/2014/main" id="{D25C457B-C4FE-ADCD-1A73-BB72E0A2A205}"/>
              </a:ext>
            </a:extLst>
          </p:cNvPr>
          <p:cNvSpPr/>
          <p:nvPr/>
        </p:nvSpPr>
        <p:spPr>
          <a:xfrm>
            <a:off x="3589439" y="4050037"/>
            <a:ext cx="1127730" cy="623996"/>
          </a:xfrm>
          <a:prstGeom prst="parallelogram">
            <a:avLst>
              <a:gd name="adj" fmla="val 47928"/>
            </a:avLst>
          </a:prstGeom>
          <a:solidFill>
            <a:schemeClr val="bg1"/>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9BFE1C65-5AE3-E5E9-DFC3-4B59AFCB2ABB}"/>
                  </a:ext>
                </a:extLst>
              </p:cNvPr>
              <p:cNvSpPr txBox="1"/>
              <p:nvPr/>
            </p:nvSpPr>
            <p:spPr>
              <a:xfrm>
                <a:off x="1258610" y="5631566"/>
                <a:ext cx="7210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𝑅</m:t>
                          </m:r>
                        </m:sup>
                      </m:sSup>
                    </m:oMath>
                  </m:oMathPara>
                </a14:m>
                <a:endParaRPr lang="zh-CN" altLang="en-US" dirty="0"/>
              </a:p>
            </p:txBody>
          </p:sp>
        </mc:Choice>
        <mc:Fallback xmlns="">
          <p:sp>
            <p:nvSpPr>
              <p:cNvPr id="54" name="文本框 53">
                <a:extLst>
                  <a:ext uri="{FF2B5EF4-FFF2-40B4-BE49-F238E27FC236}">
                    <a16:creationId xmlns:a16="http://schemas.microsoft.com/office/drawing/2014/main" id="{9BFE1C65-5AE3-E5E9-DFC3-4B59AFCB2ABB}"/>
                  </a:ext>
                </a:extLst>
              </p:cNvPr>
              <p:cNvSpPr txBox="1">
                <a:spLocks noRot="1" noChangeAspect="1" noMove="1" noResize="1" noEditPoints="1" noAdjustHandles="1" noChangeArrowheads="1" noChangeShapeType="1" noTextEdit="1"/>
              </p:cNvSpPr>
              <p:nvPr/>
            </p:nvSpPr>
            <p:spPr>
              <a:xfrm>
                <a:off x="1258610" y="5631566"/>
                <a:ext cx="72109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370BAB4-63DA-893E-C107-67B3DE3C797C}"/>
                  </a:ext>
                </a:extLst>
              </p:cNvPr>
              <p:cNvSpPr txBox="1"/>
              <p:nvPr/>
            </p:nvSpPr>
            <p:spPr>
              <a:xfrm>
                <a:off x="3787744" y="4171960"/>
                <a:ext cx="669820" cy="3726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𝐹</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𝐸</m:t>
                          </m:r>
                        </m:sup>
                      </m:sSubSup>
                    </m:oMath>
                  </m:oMathPara>
                </a14:m>
                <a:endParaRPr lang="zh-CN" altLang="en-US" dirty="0"/>
              </a:p>
            </p:txBody>
          </p:sp>
        </mc:Choice>
        <mc:Fallback xmlns="">
          <p:sp>
            <p:nvSpPr>
              <p:cNvPr id="4" name="文本框 3">
                <a:extLst>
                  <a:ext uri="{FF2B5EF4-FFF2-40B4-BE49-F238E27FC236}">
                    <a16:creationId xmlns:a16="http://schemas.microsoft.com/office/drawing/2014/main" id="{A370BAB4-63DA-893E-C107-67B3DE3C797C}"/>
                  </a:ext>
                </a:extLst>
              </p:cNvPr>
              <p:cNvSpPr txBox="1">
                <a:spLocks noRot="1" noChangeAspect="1" noMove="1" noResize="1" noEditPoints="1" noAdjustHandles="1" noChangeArrowheads="1" noChangeShapeType="1" noTextEdit="1"/>
              </p:cNvSpPr>
              <p:nvPr/>
            </p:nvSpPr>
            <p:spPr>
              <a:xfrm>
                <a:off x="3787744" y="4171960"/>
                <a:ext cx="669820" cy="37266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D9398FC-587A-757B-DB0C-D7460D082532}"/>
                  </a:ext>
                </a:extLst>
              </p:cNvPr>
              <p:cNvSpPr txBox="1"/>
              <p:nvPr/>
            </p:nvSpPr>
            <p:spPr>
              <a:xfrm>
                <a:off x="4401911" y="4835113"/>
                <a:ext cx="669820" cy="372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𝐹</m:t>
                          </m:r>
                        </m:e>
                        <m:sub>
                          <m:r>
                            <a:rPr lang="en-US" altLang="zh-CN" b="0" i="1" smtClean="0">
                              <a:solidFill>
                                <a:schemeClr val="tx1"/>
                              </a:solidFill>
                              <a:latin typeface="Cambria Math" panose="02040503050406030204" pitchFamily="18" charset="0"/>
                            </a:rPr>
                            <m:t>4</m:t>
                          </m:r>
                        </m:sub>
                        <m:sup>
                          <m:r>
                            <a:rPr lang="en-US" altLang="zh-CN" b="0" i="1" smtClean="0">
                              <a:solidFill>
                                <a:schemeClr val="tx1"/>
                              </a:solidFill>
                              <a:latin typeface="Cambria Math" panose="02040503050406030204" pitchFamily="18" charset="0"/>
                            </a:rPr>
                            <m:t>𝐸</m:t>
                          </m:r>
                        </m:sup>
                      </m:sSubSup>
                    </m:oMath>
                  </m:oMathPara>
                </a14:m>
                <a:endParaRPr lang="zh-CN" altLang="en-US" dirty="0"/>
              </a:p>
            </p:txBody>
          </p:sp>
        </mc:Choice>
        <mc:Fallback xmlns="">
          <p:sp>
            <p:nvSpPr>
              <p:cNvPr id="5" name="文本框 4">
                <a:extLst>
                  <a:ext uri="{FF2B5EF4-FFF2-40B4-BE49-F238E27FC236}">
                    <a16:creationId xmlns:a16="http://schemas.microsoft.com/office/drawing/2014/main" id="{5D9398FC-587A-757B-DB0C-D7460D082532}"/>
                  </a:ext>
                </a:extLst>
              </p:cNvPr>
              <p:cNvSpPr txBox="1">
                <a:spLocks noRot="1" noChangeAspect="1" noMove="1" noResize="1" noEditPoints="1" noAdjustHandles="1" noChangeArrowheads="1" noChangeShapeType="1" noTextEdit="1"/>
              </p:cNvSpPr>
              <p:nvPr/>
            </p:nvSpPr>
            <p:spPr>
              <a:xfrm>
                <a:off x="4401911" y="4835113"/>
                <a:ext cx="669820" cy="372410"/>
              </a:xfrm>
              <a:prstGeom prst="rect">
                <a:avLst/>
              </a:prstGeom>
              <a:blipFill>
                <a:blip r:embed="rId15"/>
                <a:stretch>
                  <a:fillRect b="-163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007713E-ADCF-C7FA-4802-58917678AA2B}"/>
              </a:ext>
            </a:extLst>
          </p:cNvPr>
          <p:cNvSpPr txBox="1"/>
          <p:nvPr/>
        </p:nvSpPr>
        <p:spPr>
          <a:xfrm>
            <a:off x="2407522" y="4322294"/>
            <a:ext cx="721480" cy="369332"/>
          </a:xfrm>
          <a:prstGeom prst="rect">
            <a:avLst/>
          </a:prstGeom>
          <a:noFill/>
        </p:spPr>
        <p:txBody>
          <a:bodyPr wrap="none" rtlCol="0">
            <a:spAutoFit/>
          </a:bodyPr>
          <a:lstStyle/>
          <a:p>
            <a:r>
              <a:rPr lang="en-US" altLang="zh-CN" dirty="0"/>
              <a:t>resize</a:t>
            </a:r>
            <a:endParaRPr lang="zh-CN" altLang="en-US" dirty="0"/>
          </a:p>
        </p:txBody>
      </p:sp>
      <p:sp>
        <p:nvSpPr>
          <p:cNvPr id="10" name="文本框 9">
            <a:extLst>
              <a:ext uri="{FF2B5EF4-FFF2-40B4-BE49-F238E27FC236}">
                <a16:creationId xmlns:a16="http://schemas.microsoft.com/office/drawing/2014/main" id="{C15A8BD0-7E16-CC82-CAEE-B8F0D25C707B}"/>
              </a:ext>
            </a:extLst>
          </p:cNvPr>
          <p:cNvSpPr txBox="1"/>
          <p:nvPr/>
        </p:nvSpPr>
        <p:spPr>
          <a:xfrm>
            <a:off x="2499097" y="4803032"/>
            <a:ext cx="538930" cy="369332"/>
          </a:xfrm>
          <a:prstGeom prst="rect">
            <a:avLst/>
          </a:prstGeom>
          <a:noFill/>
        </p:spPr>
        <p:txBody>
          <a:bodyPr wrap="none" rtlCol="0">
            <a:spAutoFit/>
          </a:bodyPr>
          <a:lstStyle/>
          <a:p>
            <a:r>
              <a:rPr lang="en-US" altLang="zh-CN" dirty="0"/>
              <a:t>pad</a:t>
            </a: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B1015B9-E45E-64E4-BE00-F2662DC4055E}"/>
                  </a:ext>
                </a:extLst>
              </p:cNvPr>
              <p:cNvSpPr txBox="1"/>
              <p:nvPr/>
            </p:nvSpPr>
            <p:spPr>
              <a:xfrm>
                <a:off x="241428" y="6062260"/>
                <a:ext cx="5593198" cy="661463"/>
              </a:xfrm>
              <a:prstGeom prst="rect">
                <a:avLst/>
              </a:prstGeom>
              <a:noFill/>
            </p:spPr>
            <p:txBody>
              <a:bodyPr wrap="none" rtlCol="0">
                <a:spAutoFit/>
              </a:bodyPr>
              <a:lstStyle/>
              <a:p>
                <a:r>
                  <a:rPr lang="en-US" altLang="zh-CN"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𝐹</m:t>
                        </m:r>
                      </m:e>
                      <m:sub>
                        <m:r>
                          <a:rPr lang="en-US" altLang="zh-CN" b="0" i="1" smtClean="0">
                            <a:latin typeface="Cambria Math" panose="02040503050406030204" pitchFamily="18" charset="0"/>
                          </a:rPr>
                          <m:t>𝑖</m:t>
                        </m:r>
                      </m:sub>
                      <m:sup>
                        <m:r>
                          <a:rPr lang="en-US" altLang="zh-CN" i="1">
                            <a:latin typeface="Cambria Math" panose="02040503050406030204" pitchFamily="18" charset="0"/>
                          </a:rPr>
                          <m:t>𝐸</m:t>
                        </m:r>
                      </m:sup>
                    </m:sSubSup>
                  </m:oMath>
                </a14:m>
                <a:r>
                  <a:rPr lang="zh-CN" altLang="en-US" dirty="0"/>
                  <a:t>被初始化为</a:t>
                </a:r>
                <a:r>
                  <a:rPr lang="en-US" altLang="zh-CN" dirty="0"/>
                  <a:t>0</a:t>
                </a:r>
              </a:p>
              <a:p>
                <a:r>
                  <a:rPr lang="en-US" altLang="zh-CN" dirty="0"/>
                  <a:t>* (k, k, s)</a:t>
                </a:r>
                <a:r>
                  <a:rPr lang="zh-CN" altLang="en-US" dirty="0"/>
                  <a:t>表示作卷积核大小为</a:t>
                </a:r>
                <a:r>
                  <a:rPr lang="en-US" altLang="zh-CN" dirty="0"/>
                  <a:t>k</a:t>
                </a:r>
                <a:r>
                  <a:rPr lang="zh-CN" altLang="en-US" dirty="0"/>
                  <a:t>，通道数为</a:t>
                </a:r>
                <a:r>
                  <a:rPr lang="en-US" altLang="zh-CN" dirty="0"/>
                  <a:t>s</a:t>
                </a:r>
                <a:r>
                  <a:rPr lang="zh-CN" altLang="en-US" dirty="0"/>
                  <a:t>的卷积操作</a:t>
                </a:r>
              </a:p>
            </p:txBody>
          </p:sp>
        </mc:Choice>
        <mc:Fallback xmlns="">
          <p:sp>
            <p:nvSpPr>
              <p:cNvPr id="11" name="文本框 10">
                <a:extLst>
                  <a:ext uri="{FF2B5EF4-FFF2-40B4-BE49-F238E27FC236}">
                    <a16:creationId xmlns:a16="http://schemas.microsoft.com/office/drawing/2014/main" id="{9B1015B9-E45E-64E4-BE00-F2662DC4055E}"/>
                  </a:ext>
                </a:extLst>
              </p:cNvPr>
              <p:cNvSpPr txBox="1">
                <a:spLocks noRot="1" noChangeAspect="1" noMove="1" noResize="1" noEditPoints="1" noAdjustHandles="1" noChangeArrowheads="1" noChangeShapeType="1" noTextEdit="1"/>
              </p:cNvSpPr>
              <p:nvPr/>
            </p:nvSpPr>
            <p:spPr>
              <a:xfrm>
                <a:off x="241428" y="6062260"/>
                <a:ext cx="5593198" cy="661463"/>
              </a:xfrm>
              <a:prstGeom prst="rect">
                <a:avLst/>
              </a:prstGeom>
              <a:blipFill>
                <a:blip r:embed="rId16"/>
                <a:stretch>
                  <a:fillRect l="-981" t="-1835" r="-327" b="-12844"/>
                </a:stretch>
              </a:blipFill>
            </p:spPr>
            <p:txBody>
              <a:bodyPr/>
              <a:lstStyle/>
              <a:p>
                <a:r>
                  <a:rPr lang="zh-CN" altLang="en-US">
                    <a:noFill/>
                  </a:rPr>
                  <a:t> </a:t>
                </a:r>
              </a:p>
            </p:txBody>
          </p:sp>
        </mc:Fallback>
      </mc:AlternateContent>
      <p:cxnSp>
        <p:nvCxnSpPr>
          <p:cNvPr id="13" name="连接符: 肘形 12">
            <a:extLst>
              <a:ext uri="{FF2B5EF4-FFF2-40B4-BE49-F238E27FC236}">
                <a16:creationId xmlns:a16="http://schemas.microsoft.com/office/drawing/2014/main" id="{669A8924-AE01-F27A-6C68-0BBE20DE58B5}"/>
              </a:ext>
            </a:extLst>
          </p:cNvPr>
          <p:cNvCxnSpPr/>
          <p:nvPr/>
        </p:nvCxnSpPr>
        <p:spPr>
          <a:xfrm rot="16200000" flipH="1">
            <a:off x="6129590" y="1949474"/>
            <a:ext cx="1146893" cy="1000394"/>
          </a:xfrm>
          <a:prstGeom prst="bentConnector3">
            <a:avLst>
              <a:gd name="adj1" fmla="val 6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AF91D192-2067-4222-CFE1-BBEF5A2D8D0A}"/>
              </a:ext>
            </a:extLst>
          </p:cNvPr>
          <p:cNvCxnSpPr>
            <a:cxnSpLocks/>
            <a:endCxn id="33" idx="4"/>
          </p:cNvCxnSpPr>
          <p:nvPr/>
        </p:nvCxnSpPr>
        <p:spPr>
          <a:xfrm rot="5400000" flipH="1" flipV="1">
            <a:off x="6033480" y="3826227"/>
            <a:ext cx="1189092" cy="1150416"/>
          </a:xfrm>
          <a:prstGeom prst="bentConnector3">
            <a:avLst>
              <a:gd name="adj1" fmla="val 3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03EE4915-23B8-37A3-F24F-043E7D40E164}"/>
              </a:ext>
            </a:extLst>
          </p:cNvPr>
          <p:cNvSpPr/>
          <p:nvPr/>
        </p:nvSpPr>
        <p:spPr>
          <a:xfrm>
            <a:off x="6811348" y="3023118"/>
            <a:ext cx="783771" cy="78377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a:t>
            </a:r>
            <a:endParaRPr lang="zh-CN" altLang="en-US" sz="3200" dirty="0">
              <a:solidFill>
                <a:schemeClr val="tx1"/>
              </a:solidFill>
            </a:endParaRPr>
          </a:p>
        </p:txBody>
      </p:sp>
      <p:pic>
        <p:nvPicPr>
          <p:cNvPr id="34" name="图片 33">
            <a:extLst>
              <a:ext uri="{FF2B5EF4-FFF2-40B4-BE49-F238E27FC236}">
                <a16:creationId xmlns:a16="http://schemas.microsoft.com/office/drawing/2014/main" id="{9770561E-E2A6-5B1D-69A7-604A387928F1}"/>
              </a:ext>
            </a:extLst>
          </p:cNvPr>
          <p:cNvPicPr>
            <a:picLocks noChangeAspect="1"/>
          </p:cNvPicPr>
          <p:nvPr/>
        </p:nvPicPr>
        <p:blipFill rotWithShape="1">
          <a:blip r:embed="rId17"/>
          <a:srcRect l="75212" t="12394" r="17925" b="41395"/>
          <a:stretch/>
        </p:blipFill>
        <p:spPr>
          <a:xfrm>
            <a:off x="8299015" y="2309234"/>
            <a:ext cx="1086630" cy="2211537"/>
          </a:xfrm>
          <a:prstGeom prst="rect">
            <a:avLst/>
          </a:prstGeom>
        </p:spPr>
      </p:pic>
      <p:cxnSp>
        <p:nvCxnSpPr>
          <p:cNvPr id="38" name="直接箭头连接符 37">
            <a:extLst>
              <a:ext uri="{FF2B5EF4-FFF2-40B4-BE49-F238E27FC236}">
                <a16:creationId xmlns:a16="http://schemas.microsoft.com/office/drawing/2014/main" id="{172A898D-DC86-03FD-8BDA-13A5B028F5A2}"/>
              </a:ext>
            </a:extLst>
          </p:cNvPr>
          <p:cNvCxnSpPr>
            <a:stCxn id="33" idx="6"/>
            <a:endCxn id="34" idx="1"/>
          </p:cNvCxnSpPr>
          <p:nvPr/>
        </p:nvCxnSpPr>
        <p:spPr>
          <a:xfrm flipV="1">
            <a:off x="7595119" y="3415003"/>
            <a:ext cx="7038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7D2DDA8-60DC-8101-2622-2A09B9534CDD}"/>
              </a:ext>
            </a:extLst>
          </p:cNvPr>
          <p:cNvCxnSpPr>
            <a:cxnSpLocks/>
          </p:cNvCxnSpPr>
          <p:nvPr/>
        </p:nvCxnSpPr>
        <p:spPr>
          <a:xfrm>
            <a:off x="9514115" y="3429000"/>
            <a:ext cx="1110097" cy="13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69E6F789-9074-DA27-1C67-6BCD0FD39AEB}"/>
              </a:ext>
            </a:extLst>
          </p:cNvPr>
          <p:cNvSpPr txBox="1"/>
          <p:nvPr/>
        </p:nvSpPr>
        <p:spPr>
          <a:xfrm>
            <a:off x="9496531" y="3045670"/>
            <a:ext cx="1127681" cy="369332"/>
          </a:xfrm>
          <a:prstGeom prst="rect">
            <a:avLst/>
          </a:prstGeom>
          <a:noFill/>
        </p:spPr>
        <p:txBody>
          <a:bodyPr wrap="none" rtlCol="0">
            <a:spAutoFit/>
          </a:bodyPr>
          <a:lstStyle/>
          <a:p>
            <a:r>
              <a:rPr lang="en-US" altLang="zh-CN" dirty="0"/>
              <a:t>Upsample</a:t>
            </a:r>
            <a:endParaRPr lang="zh-CN" altLang="en-US" dirty="0"/>
          </a:p>
        </p:txBody>
      </p:sp>
      <p:sp>
        <p:nvSpPr>
          <p:cNvPr id="45" name="矩形 44">
            <a:extLst>
              <a:ext uri="{FF2B5EF4-FFF2-40B4-BE49-F238E27FC236}">
                <a16:creationId xmlns:a16="http://schemas.microsoft.com/office/drawing/2014/main" id="{F02E402C-FE66-900A-4247-BF3C7984E2C1}"/>
              </a:ext>
            </a:extLst>
          </p:cNvPr>
          <p:cNvSpPr/>
          <p:nvPr/>
        </p:nvSpPr>
        <p:spPr>
          <a:xfrm>
            <a:off x="10735098" y="2786746"/>
            <a:ext cx="1312506" cy="1312506"/>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Prediction</a:t>
            </a:r>
            <a:endParaRPr lang="zh-CN" altLang="en-US" dirty="0"/>
          </a:p>
        </p:txBody>
      </p:sp>
    </p:spTree>
    <p:extLst>
      <p:ext uri="{BB962C8B-B14F-4D97-AF65-F5344CB8AC3E}">
        <p14:creationId xmlns:p14="http://schemas.microsoft.com/office/powerpoint/2010/main" val="24195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a:xfrm>
            <a:off x="291114" y="258953"/>
            <a:ext cx="8205186" cy="569912"/>
          </a:xfrm>
        </p:spPr>
        <p:txBody>
          <a:bodyPr>
            <a:normAutofit/>
          </a:bodyPr>
          <a:lstStyle/>
          <a:p>
            <a:r>
              <a:rPr lang="zh-CN" altLang="en-US" sz="2800" b="1" dirty="0"/>
              <a:t>训练策略</a:t>
            </a:r>
            <a:endParaRPr lang="en-US" altLang="zh-CN" sz="2800" b="1" dirty="0">
              <a:solidFill>
                <a:schemeClr val="accent2"/>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C71402E-ADED-E7DF-0672-A564424397E9}"/>
                  </a:ext>
                </a:extLst>
              </p:cNvPr>
              <p:cNvSpPr txBox="1"/>
              <p:nvPr/>
            </p:nvSpPr>
            <p:spPr>
              <a:xfrm>
                <a:off x="291114" y="1112589"/>
                <a:ext cx="10669588" cy="3020955"/>
              </a:xfrm>
              <a:prstGeom prst="rect">
                <a:avLst/>
              </a:prstGeom>
              <a:noFill/>
            </p:spPr>
            <p:txBody>
              <a:bodyPr wrap="none" rtlCol="0">
                <a:spAutoFit/>
              </a:bodyPr>
              <a:lstStyle/>
              <a:p>
                <a:r>
                  <a:rPr lang="zh-CN" altLang="en-US" sz="2400" b="1" dirty="0"/>
                  <a:t>损失函数：</a:t>
                </a:r>
                <a14:m>
                  <m:oMath xmlns:m="http://schemas.openxmlformats.org/officeDocument/2006/math">
                    <m:r>
                      <a:rPr lang="en-US" altLang="zh-CN" sz="2400" b="1">
                        <a:latin typeface="Cambria Math" panose="02040503050406030204" pitchFamily="18" charset="0"/>
                      </a:rPr>
                      <m:t>ℒ</m:t>
                    </m:r>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a:latin typeface="Cambria Math" panose="02040503050406030204" pitchFamily="18" charset="0"/>
                          </a:rPr>
                          <m:t>ℒ</m:t>
                        </m:r>
                      </m:e>
                      <m:sub>
                        <m:r>
                          <a:rPr lang="en-US" altLang="zh-CN" sz="2400" b="1">
                            <a:latin typeface="Cambria Math" panose="02040503050406030204" pitchFamily="18" charset="0"/>
                          </a:rPr>
                          <m:t>𝒢</m:t>
                        </m:r>
                      </m:sub>
                    </m:sSub>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a:latin typeface="Cambria Math" panose="02040503050406030204" pitchFamily="18" charset="0"/>
                          </a:rPr>
                          <m:t>ℒ</m:t>
                        </m:r>
                      </m:e>
                      <m:sub>
                        <m:r>
                          <a:rPr lang="en-US" altLang="zh-CN" sz="2400" b="1">
                            <a:latin typeface="Cambria Math" panose="02040503050406030204" pitchFamily="18" charset="0"/>
                          </a:rPr>
                          <m:t>ℛ</m:t>
                        </m:r>
                      </m:sub>
                    </m:sSub>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a:latin typeface="Cambria Math" panose="02040503050406030204" pitchFamily="18" charset="0"/>
                          </a:rPr>
                          <m:t>ℒ</m:t>
                        </m:r>
                      </m:e>
                      <m:sub>
                        <m:r>
                          <a:rPr lang="en-US" altLang="zh-CN" sz="2400" b="1">
                            <a:latin typeface="Cambria Math" panose="02040503050406030204" pitchFamily="18" charset="0"/>
                          </a:rPr>
                          <m:t>𝒜</m:t>
                        </m:r>
                        <m:r>
                          <m:rPr>
                            <m:nor/>
                          </m:rPr>
                          <a:rPr lang="en-US" altLang="zh-CN" sz="2400" b="1" dirty="0"/>
                          <m:t> </m:t>
                        </m:r>
                      </m:sub>
                    </m:sSub>
                  </m:oMath>
                </a14:m>
                <a:endParaRPr lang="en-US" altLang="zh-CN" sz="2400" b="1" dirty="0"/>
              </a:p>
              <a:p>
                <a:endParaRPr lang="en-US" altLang="zh-CN" sz="2400" b="1" dirty="0"/>
              </a:p>
              <a:p>
                <a:r>
                  <a:rPr lang="zh-CN" altLang="en-US" sz="2400" b="1" dirty="0"/>
                  <a:t>训练过程：</a:t>
                </a:r>
                <a:endParaRPr lang="en-US" altLang="zh-CN" sz="2400" b="1" dirty="0"/>
              </a:p>
              <a:p>
                <a:endParaRPr lang="en-US" altLang="zh-CN" sz="2400" b="1" dirty="0"/>
              </a:p>
              <a:p>
                <a:pPr marL="457200" indent="-457200">
                  <a:buFont typeface="+mj-lt"/>
                  <a:buAutoNum type="arabicPeriod"/>
                </a:pPr>
                <a:r>
                  <a:rPr lang="zh-CN" altLang="en-US" sz="2400" b="1" dirty="0"/>
                  <a:t>训练</a:t>
                </a:r>
                <a:r>
                  <a:rPr lang="en-US" altLang="zh-CN" sz="2400" b="1" dirty="0"/>
                  <a:t>G-branch</a:t>
                </a:r>
                <a:r>
                  <a:rPr lang="zh-CN" altLang="en-US" sz="2400" b="1" dirty="0"/>
                  <a:t>：以</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𝐹</m:t>
                        </m:r>
                      </m:e>
                      <m:sup>
                        <m:r>
                          <a:rPr lang="en-US" altLang="zh-CN" sz="2400" b="0" i="1" smtClean="0">
                            <a:latin typeface="Cambria Math" panose="02040503050406030204" pitchFamily="18" charset="0"/>
                          </a:rPr>
                          <m:t>𝐺</m:t>
                        </m:r>
                      </m:sup>
                    </m:sSup>
                  </m:oMath>
                </a14:m>
                <a:r>
                  <a:rPr lang="zh-CN" altLang="en-US" sz="2400" b="1" dirty="0"/>
                  <a:t>上采样获得预测结果，损失函数为</a:t>
                </a:r>
                <a14:m>
                  <m:oMath xmlns:m="http://schemas.openxmlformats.org/officeDocument/2006/math">
                    <m:sSub>
                      <m:sSubPr>
                        <m:ctrlPr>
                          <a:rPr lang="en-US" altLang="zh-CN" sz="2400" b="1" i="1">
                            <a:latin typeface="Cambria Math" panose="02040503050406030204" pitchFamily="18" charset="0"/>
                          </a:rPr>
                        </m:ctrlPr>
                      </m:sSubPr>
                      <m:e>
                        <m:r>
                          <a:rPr lang="en-US" altLang="zh-CN" sz="2400" b="1">
                            <a:latin typeface="Cambria Math" panose="02040503050406030204" pitchFamily="18" charset="0"/>
                          </a:rPr>
                          <m:t>ℒ</m:t>
                        </m:r>
                      </m:e>
                      <m:sub>
                        <m:r>
                          <a:rPr lang="en-US" altLang="zh-CN" sz="2400" b="1">
                            <a:latin typeface="Cambria Math" panose="02040503050406030204" pitchFamily="18" charset="0"/>
                          </a:rPr>
                          <m:t>𝒢</m:t>
                        </m:r>
                      </m:sub>
                    </m:sSub>
                  </m:oMath>
                </a14:m>
                <a:r>
                  <a:rPr lang="zh-CN" altLang="en-US" sz="2400" b="1" dirty="0"/>
                  <a:t>。</a:t>
                </a:r>
                <a:endParaRPr lang="en-US" altLang="zh-CN" sz="2400" b="1" dirty="0"/>
              </a:p>
              <a:p>
                <a:pPr marL="457200" indent="-457200">
                  <a:buFont typeface="+mj-lt"/>
                  <a:buAutoNum type="arabicPeriod"/>
                </a:pPr>
                <a:r>
                  <a:rPr lang="zh-CN" altLang="en-US" sz="2400" b="1" dirty="0"/>
                  <a:t>训练</a:t>
                </a:r>
                <a:r>
                  <a:rPr lang="en-US" altLang="zh-CN" sz="2400" b="1" dirty="0"/>
                  <a:t>PPN</a:t>
                </a:r>
                <a:r>
                  <a:rPr lang="zh-CN" altLang="en-US" sz="2400" b="1" dirty="0"/>
                  <a:t>：以</a:t>
                </a:r>
                <a:r>
                  <a:rPr lang="en-US" altLang="zh-CN" sz="2400" b="1" dirty="0"/>
                  <a:t>G-branch</a:t>
                </a:r>
                <a:r>
                  <a:rPr lang="zh-CN" altLang="en-US" sz="2400" b="1" dirty="0"/>
                  <a:t>生成的</a:t>
                </a:r>
                <a:r>
                  <a:rPr lang="en-US" altLang="zh-CN" sz="2400" b="1" dirty="0"/>
                  <a:t>Label Map</a:t>
                </a:r>
                <a:r>
                  <a:rPr lang="zh-CN" altLang="en-US" sz="2400" b="1" dirty="0"/>
                  <a:t>标签训练得到可以有效分类的</a:t>
                </a:r>
                <a:r>
                  <a:rPr lang="en-US" altLang="zh-CN" sz="2400" b="1" dirty="0"/>
                  <a:t>PPN</a:t>
                </a:r>
                <a:r>
                  <a:rPr lang="zh-CN" altLang="en-US" sz="2400" b="1" dirty="0"/>
                  <a:t>。</a:t>
                </a:r>
                <a:endParaRPr lang="en-US" altLang="zh-CN" sz="2400" b="1" dirty="0"/>
              </a:p>
              <a:p>
                <a:pPr marL="457200" indent="-457200">
                  <a:buFont typeface="+mj-lt"/>
                  <a:buAutoNum type="arabicPeriod"/>
                </a:pPr>
                <a:r>
                  <a:rPr lang="zh-CN" altLang="en-US" sz="2400" b="1" dirty="0"/>
                  <a:t>训练</a:t>
                </a:r>
                <a:r>
                  <a:rPr lang="en-US" altLang="zh-CN" sz="2400" b="1" dirty="0"/>
                  <a:t>GRNet</a:t>
                </a:r>
                <a:r>
                  <a:rPr lang="zh-CN" altLang="en-US" sz="2400" b="1" dirty="0"/>
                  <a:t>：</a:t>
                </a:r>
                <a:r>
                  <a:rPr lang="en-US" altLang="zh-CN" sz="2400" b="1" dirty="0"/>
                  <a:t>PPN</a:t>
                </a:r>
                <a:r>
                  <a:rPr lang="zh-CN" altLang="en-US" sz="2400" b="1" dirty="0"/>
                  <a:t>参数冻结，以损失函数</a:t>
                </a:r>
                <a14:m>
                  <m:oMath xmlns:m="http://schemas.openxmlformats.org/officeDocument/2006/math">
                    <m:r>
                      <a:rPr lang="en-US" altLang="zh-CN" sz="2400" b="1" smtClean="0">
                        <a:latin typeface="Cambria Math" panose="02040503050406030204" pitchFamily="18" charset="0"/>
                      </a:rPr>
                      <m:t>ℒ</m:t>
                    </m:r>
                  </m:oMath>
                </a14:m>
                <a:r>
                  <a:rPr lang="zh-CN" altLang="en-US" sz="2400" b="1" dirty="0"/>
                  <a:t>经过一定轮次训练模型权重。</a:t>
                </a:r>
                <a:endParaRPr lang="en-US" altLang="zh-CN" sz="2400" b="1" dirty="0"/>
              </a:p>
              <a:p>
                <a:endParaRPr lang="en-US" altLang="zh-CN" b="0" dirty="0">
                  <a:ea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FC71402E-ADED-E7DF-0672-A564424397E9}"/>
                  </a:ext>
                </a:extLst>
              </p:cNvPr>
              <p:cNvSpPr txBox="1">
                <a:spLocks noRot="1" noChangeAspect="1" noMove="1" noResize="1" noEditPoints="1" noAdjustHandles="1" noChangeArrowheads="1" noChangeShapeType="1" noTextEdit="1"/>
              </p:cNvSpPr>
              <p:nvPr/>
            </p:nvSpPr>
            <p:spPr>
              <a:xfrm>
                <a:off x="291114" y="1112589"/>
                <a:ext cx="10669588" cy="3020955"/>
              </a:xfrm>
              <a:prstGeom prst="rect">
                <a:avLst/>
              </a:prstGeom>
              <a:blipFill>
                <a:blip r:embed="rId3"/>
                <a:stretch>
                  <a:fillRect l="-914" t="-1212"/>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BBC2B7-3B1A-8269-03C9-23DFEFECDD4A}"/>
              </a:ext>
            </a:extLst>
          </p:cNvPr>
          <p:cNvPicPr>
            <a:picLocks noChangeAspect="1"/>
          </p:cNvPicPr>
          <p:nvPr/>
        </p:nvPicPr>
        <p:blipFill>
          <a:blip r:embed="rId4"/>
          <a:stretch>
            <a:fillRect/>
          </a:stretch>
        </p:blipFill>
        <p:spPr>
          <a:xfrm>
            <a:off x="1576873" y="3940710"/>
            <a:ext cx="8201101" cy="2478750"/>
          </a:xfrm>
          <a:prstGeom prst="rect">
            <a:avLst/>
          </a:prstGeom>
        </p:spPr>
      </p:pic>
    </p:spTree>
    <p:extLst>
      <p:ext uri="{BB962C8B-B14F-4D97-AF65-F5344CB8AC3E}">
        <p14:creationId xmlns:p14="http://schemas.microsoft.com/office/powerpoint/2010/main" val="13683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8D95ED5-0333-4ACC-93EB-3B0403235EEE}"/>
              </a:ext>
            </a:extLst>
          </p:cNvPr>
          <p:cNvGrpSpPr/>
          <p:nvPr/>
        </p:nvGrpSpPr>
        <p:grpSpPr>
          <a:xfrm>
            <a:off x="3655902" y="1775113"/>
            <a:ext cx="4880195" cy="3611202"/>
            <a:chOff x="3655902" y="1775113"/>
            <a:chExt cx="4880195" cy="3611202"/>
          </a:xfrm>
        </p:grpSpPr>
        <p:grpSp>
          <p:nvGrpSpPr>
            <p:cNvPr id="40" name="组合 39">
              <a:extLst>
                <a:ext uri="{FF2B5EF4-FFF2-40B4-BE49-F238E27FC236}">
                  <a16:creationId xmlns:a16="http://schemas.microsoft.com/office/drawing/2014/main" id="{D51BD3CD-495D-442E-B42E-632B1C21B831}"/>
                </a:ext>
              </a:extLst>
            </p:cNvPr>
            <p:cNvGrpSpPr/>
            <p:nvPr/>
          </p:nvGrpSpPr>
          <p:grpSpPr>
            <a:xfrm>
              <a:off x="3655902" y="1775113"/>
              <a:ext cx="4880195" cy="553054"/>
              <a:chOff x="3655902" y="1765588"/>
              <a:chExt cx="4880195" cy="553054"/>
            </a:xfrm>
          </p:grpSpPr>
          <p:grpSp>
            <p:nvGrpSpPr>
              <p:cNvPr id="30" name="Google Shape;863;p65">
                <a:extLst>
                  <a:ext uri="{FF2B5EF4-FFF2-40B4-BE49-F238E27FC236}">
                    <a16:creationId xmlns:a16="http://schemas.microsoft.com/office/drawing/2014/main" id="{0C5BD5F4-47B1-43D4-B631-6CC25BF0AED8}"/>
                  </a:ext>
                </a:extLst>
              </p:cNvPr>
              <p:cNvGrpSpPr>
                <a:grpSpLocks noChangeAspect="1"/>
              </p:cNvGrpSpPr>
              <p:nvPr/>
            </p:nvGrpSpPr>
            <p:grpSpPr>
              <a:xfrm>
                <a:off x="3655902" y="1952115"/>
                <a:ext cx="190147" cy="180000"/>
                <a:chOff x="4660325" y="1866850"/>
                <a:chExt cx="68350" cy="58100"/>
              </a:xfrm>
            </p:grpSpPr>
            <p:sp>
              <p:nvSpPr>
                <p:cNvPr id="34" name="Google Shape;864;p65">
                  <a:extLst>
                    <a:ext uri="{FF2B5EF4-FFF2-40B4-BE49-F238E27FC236}">
                      <a16:creationId xmlns:a16="http://schemas.microsoft.com/office/drawing/2014/main" id="{83DA97AF-7353-4BFC-B78A-A2DD0D10E04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865;p65">
                  <a:extLst>
                    <a:ext uri="{FF2B5EF4-FFF2-40B4-BE49-F238E27FC236}">
                      <a16:creationId xmlns:a16="http://schemas.microsoft.com/office/drawing/2014/main" id="{7408218B-B1F3-4A04-ACCF-F4EEE5EFFCB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863;p65">
                <a:extLst>
                  <a:ext uri="{FF2B5EF4-FFF2-40B4-BE49-F238E27FC236}">
                    <a16:creationId xmlns:a16="http://schemas.microsoft.com/office/drawing/2014/main" id="{3A398AE0-A1C6-4B72-9661-85E4992C3445}"/>
                  </a:ext>
                </a:extLst>
              </p:cNvPr>
              <p:cNvGrpSpPr>
                <a:grpSpLocks noChangeAspect="1"/>
              </p:cNvGrpSpPr>
              <p:nvPr/>
            </p:nvGrpSpPr>
            <p:grpSpPr>
              <a:xfrm flipH="1">
                <a:off x="8345950" y="1952115"/>
                <a:ext cx="190147" cy="180000"/>
                <a:chOff x="4660325" y="1866850"/>
                <a:chExt cx="68350" cy="58100"/>
              </a:xfrm>
            </p:grpSpPr>
            <p:sp>
              <p:nvSpPr>
                <p:cNvPr id="32" name="Google Shape;864;p65">
                  <a:extLst>
                    <a:ext uri="{FF2B5EF4-FFF2-40B4-BE49-F238E27FC236}">
                      <a16:creationId xmlns:a16="http://schemas.microsoft.com/office/drawing/2014/main" id="{8BFFC187-05B0-4B83-A608-FE048CD4E5D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865;p65">
                  <a:extLst>
                    <a:ext uri="{FF2B5EF4-FFF2-40B4-BE49-F238E27FC236}">
                      <a16:creationId xmlns:a16="http://schemas.microsoft.com/office/drawing/2014/main" id="{33F554B8-DDF4-415D-8ED7-D7F027771C8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2" name="矩形: 圆角 1">
                <a:extLst>
                  <a:ext uri="{FF2B5EF4-FFF2-40B4-BE49-F238E27FC236}">
                    <a16:creationId xmlns:a16="http://schemas.microsoft.com/office/drawing/2014/main" id="{AB4277B2-F5E6-41E8-93FF-2620DC02A6F2}"/>
                  </a:ext>
                </a:extLst>
              </p:cNvPr>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rgbClr val="384331"/>
                    </a:solidFill>
                    <a:latin typeface="微软雅黑" panose="020B0503020204020204" pitchFamily="34" charset="-122"/>
                    <a:ea typeface="微软雅黑" panose="020B0503020204020204" pitchFamily="34" charset="-122"/>
                    <a:cs typeface="+mn-ea"/>
                  </a:rPr>
                  <a:t>研究背</a:t>
                </a:r>
                <a:r>
                  <a:rPr lang="zh-CN" altLang="en-US" sz="2800" b="1">
                    <a:solidFill>
                      <a:srgbClr val="384331"/>
                    </a:solidFill>
                    <a:latin typeface="微软雅黑" panose="020B0503020204020204" pitchFamily="34" charset="-122"/>
                    <a:ea typeface="微软雅黑" panose="020B0503020204020204" pitchFamily="34" charset="-122"/>
                    <a:cs typeface="+mn-ea"/>
                  </a:rPr>
                  <a:t>景</a:t>
                </a:r>
              </a:p>
            </p:txBody>
          </p:sp>
        </p:grpSp>
        <p:grpSp>
          <p:nvGrpSpPr>
            <p:cNvPr id="41" name="组合 40">
              <a:extLst>
                <a:ext uri="{FF2B5EF4-FFF2-40B4-BE49-F238E27FC236}">
                  <a16:creationId xmlns:a16="http://schemas.microsoft.com/office/drawing/2014/main" id="{93A06545-1BDB-4BEB-8B0D-C48FF5102746}"/>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a:extLst>
                  <a:ext uri="{FF2B5EF4-FFF2-40B4-BE49-F238E27FC236}">
                    <a16:creationId xmlns:a16="http://schemas.microsoft.com/office/drawing/2014/main" id="{062038D8-6C58-4DD7-BFA5-7BC85A3B5B7A}"/>
                  </a:ext>
                </a:extLst>
              </p:cNvPr>
              <p:cNvGrpSpPr>
                <a:grpSpLocks noChangeAspect="1"/>
              </p:cNvGrpSpPr>
              <p:nvPr/>
            </p:nvGrpSpPr>
            <p:grpSpPr>
              <a:xfrm>
                <a:off x="3655902" y="1952115"/>
                <a:ext cx="190147" cy="180000"/>
                <a:chOff x="4660325" y="1866850"/>
                <a:chExt cx="68350" cy="58100"/>
              </a:xfrm>
              <a:grpFill/>
            </p:grpSpPr>
            <p:sp>
              <p:nvSpPr>
                <p:cNvPr id="47" name="Google Shape;864;p65">
                  <a:extLst>
                    <a:ext uri="{FF2B5EF4-FFF2-40B4-BE49-F238E27FC236}">
                      <a16:creationId xmlns:a16="http://schemas.microsoft.com/office/drawing/2014/main" id="{43B58AC1-D484-4BBA-BCB0-8DEFFFF871F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a:extLst>
                    <a:ext uri="{FF2B5EF4-FFF2-40B4-BE49-F238E27FC236}">
                      <a16:creationId xmlns:a16="http://schemas.microsoft.com/office/drawing/2014/main" id="{11EA5E8A-0E15-4F82-BB30-9D673D09D21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a:extLst>
                  <a:ext uri="{FF2B5EF4-FFF2-40B4-BE49-F238E27FC236}">
                    <a16:creationId xmlns:a16="http://schemas.microsoft.com/office/drawing/2014/main" id="{6172B4EA-E82D-46A9-A590-261E717E382C}"/>
                  </a:ext>
                </a:extLst>
              </p:cNvPr>
              <p:cNvGrpSpPr>
                <a:grpSpLocks noChangeAspect="1"/>
              </p:cNvGrpSpPr>
              <p:nvPr/>
            </p:nvGrpSpPr>
            <p:grpSpPr>
              <a:xfrm flipH="1">
                <a:off x="8345950" y="1952115"/>
                <a:ext cx="190147" cy="180000"/>
                <a:chOff x="4660325" y="1866850"/>
                <a:chExt cx="68350" cy="58100"/>
              </a:xfrm>
              <a:grpFill/>
            </p:grpSpPr>
            <p:sp>
              <p:nvSpPr>
                <p:cNvPr id="45" name="Google Shape;864;p65">
                  <a:extLst>
                    <a:ext uri="{FF2B5EF4-FFF2-40B4-BE49-F238E27FC236}">
                      <a16:creationId xmlns:a16="http://schemas.microsoft.com/office/drawing/2014/main" id="{51BBC8D3-38F6-4CA6-9F93-43839EEB9EE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a:extLst>
                    <a:ext uri="{FF2B5EF4-FFF2-40B4-BE49-F238E27FC236}">
                      <a16:creationId xmlns:a16="http://schemas.microsoft.com/office/drawing/2014/main" id="{CD08B401-F2A2-4D37-A950-6771F9180D4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a:extLst>
                  <a:ext uri="{FF2B5EF4-FFF2-40B4-BE49-F238E27FC236}">
                    <a16:creationId xmlns:a16="http://schemas.microsoft.com/office/drawing/2014/main" id="{345251A9-4A12-4AA4-9F42-EB72D7171FF0}"/>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总结</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49" name="组合 48">
              <a:extLst>
                <a:ext uri="{FF2B5EF4-FFF2-40B4-BE49-F238E27FC236}">
                  <a16:creationId xmlns:a16="http://schemas.microsoft.com/office/drawing/2014/main" id="{7211E3EF-3CD2-4885-B8D6-19889D0555A5}"/>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a:extLst>
                  <a:ext uri="{FF2B5EF4-FFF2-40B4-BE49-F238E27FC236}">
                    <a16:creationId xmlns:a16="http://schemas.microsoft.com/office/drawing/2014/main" id="{B6D0FC00-85BE-44AC-8473-9F2B9ACFEFCE}"/>
                  </a:ext>
                </a:extLst>
              </p:cNvPr>
              <p:cNvGrpSpPr>
                <a:grpSpLocks noChangeAspect="1"/>
              </p:cNvGrpSpPr>
              <p:nvPr/>
            </p:nvGrpSpPr>
            <p:grpSpPr>
              <a:xfrm>
                <a:off x="3655902" y="1952115"/>
                <a:ext cx="190147" cy="180000"/>
                <a:chOff x="4660325" y="1866850"/>
                <a:chExt cx="68350" cy="58100"/>
              </a:xfrm>
              <a:grpFill/>
            </p:grpSpPr>
            <p:sp>
              <p:nvSpPr>
                <p:cNvPr id="55" name="Google Shape;864;p65">
                  <a:extLst>
                    <a:ext uri="{FF2B5EF4-FFF2-40B4-BE49-F238E27FC236}">
                      <a16:creationId xmlns:a16="http://schemas.microsoft.com/office/drawing/2014/main" id="{AA8FF36E-A1BD-41F1-837F-22C50C4BEC8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a:extLst>
                    <a:ext uri="{FF2B5EF4-FFF2-40B4-BE49-F238E27FC236}">
                      <a16:creationId xmlns:a16="http://schemas.microsoft.com/office/drawing/2014/main" id="{EF98A894-6D76-41AD-8D1F-9ABA94AFB49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a:extLst>
                  <a:ext uri="{FF2B5EF4-FFF2-40B4-BE49-F238E27FC236}">
                    <a16:creationId xmlns:a16="http://schemas.microsoft.com/office/drawing/2014/main" id="{4C3FD5DC-5813-4680-A5F1-8D6D7D735CD1}"/>
                  </a:ext>
                </a:extLst>
              </p:cNvPr>
              <p:cNvGrpSpPr>
                <a:grpSpLocks noChangeAspect="1"/>
              </p:cNvGrpSpPr>
              <p:nvPr/>
            </p:nvGrpSpPr>
            <p:grpSpPr>
              <a:xfrm flipH="1">
                <a:off x="8345950" y="1952115"/>
                <a:ext cx="190147" cy="180000"/>
                <a:chOff x="4660325" y="1866850"/>
                <a:chExt cx="68350" cy="58100"/>
              </a:xfrm>
              <a:grpFill/>
            </p:grpSpPr>
            <p:sp>
              <p:nvSpPr>
                <p:cNvPr id="53" name="Google Shape;864;p65">
                  <a:extLst>
                    <a:ext uri="{FF2B5EF4-FFF2-40B4-BE49-F238E27FC236}">
                      <a16:creationId xmlns:a16="http://schemas.microsoft.com/office/drawing/2014/main" id="{BE71189A-468A-4E72-9F2E-330BFCDC74F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a:extLst>
                    <a:ext uri="{FF2B5EF4-FFF2-40B4-BE49-F238E27FC236}">
                      <a16:creationId xmlns:a16="http://schemas.microsoft.com/office/drawing/2014/main" id="{C683ABD6-4A24-417F-9EDE-F9E8CFB654F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a:extLst>
                  <a:ext uri="{FF2B5EF4-FFF2-40B4-BE49-F238E27FC236}">
                    <a16:creationId xmlns:a16="http://schemas.microsoft.com/office/drawing/2014/main" id="{E5324993-EAE2-41D6-A54A-F94F77D8A17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技术方法</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57" name="组合 56">
              <a:extLst>
                <a:ext uri="{FF2B5EF4-FFF2-40B4-BE49-F238E27FC236}">
                  <a16:creationId xmlns:a16="http://schemas.microsoft.com/office/drawing/2014/main" id="{7AF34D6B-3A32-4D5C-99B2-1F5EFA906A79}"/>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a:extLst>
                  <a:ext uri="{FF2B5EF4-FFF2-40B4-BE49-F238E27FC236}">
                    <a16:creationId xmlns:a16="http://schemas.microsoft.com/office/drawing/2014/main" id="{61841E0E-60DA-4EB5-9C41-32A1E098356A}"/>
                  </a:ext>
                </a:extLst>
              </p:cNvPr>
              <p:cNvGrpSpPr>
                <a:grpSpLocks noChangeAspect="1"/>
              </p:cNvGrpSpPr>
              <p:nvPr/>
            </p:nvGrpSpPr>
            <p:grpSpPr>
              <a:xfrm>
                <a:off x="3655902" y="1952115"/>
                <a:ext cx="190147" cy="180000"/>
                <a:chOff x="4660325" y="1866850"/>
                <a:chExt cx="68350" cy="58100"/>
              </a:xfrm>
              <a:grpFill/>
            </p:grpSpPr>
            <p:sp>
              <p:nvSpPr>
                <p:cNvPr id="63" name="Google Shape;864;p65">
                  <a:extLst>
                    <a:ext uri="{FF2B5EF4-FFF2-40B4-BE49-F238E27FC236}">
                      <a16:creationId xmlns:a16="http://schemas.microsoft.com/office/drawing/2014/main" id="{D5B9272C-9D24-4DA4-8BCE-B332C738D1F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4" name="Google Shape;865;p65">
                  <a:extLst>
                    <a:ext uri="{FF2B5EF4-FFF2-40B4-BE49-F238E27FC236}">
                      <a16:creationId xmlns:a16="http://schemas.microsoft.com/office/drawing/2014/main" id="{3DB3FDF9-4405-4766-AD27-0F6EE2B87B6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9" name="Google Shape;863;p65">
                <a:extLst>
                  <a:ext uri="{FF2B5EF4-FFF2-40B4-BE49-F238E27FC236}">
                    <a16:creationId xmlns:a16="http://schemas.microsoft.com/office/drawing/2014/main" id="{3D838D48-EDEC-49C0-BA55-F914B935B78E}"/>
                  </a:ext>
                </a:extLst>
              </p:cNvPr>
              <p:cNvGrpSpPr>
                <a:grpSpLocks noChangeAspect="1"/>
              </p:cNvGrpSpPr>
              <p:nvPr/>
            </p:nvGrpSpPr>
            <p:grpSpPr>
              <a:xfrm flipH="1">
                <a:off x="8345950" y="1952115"/>
                <a:ext cx="190147" cy="180000"/>
                <a:chOff x="4660325" y="1866850"/>
                <a:chExt cx="68350" cy="58100"/>
              </a:xfrm>
              <a:grpFill/>
            </p:grpSpPr>
            <p:sp>
              <p:nvSpPr>
                <p:cNvPr id="61" name="Google Shape;864;p65">
                  <a:extLst>
                    <a:ext uri="{FF2B5EF4-FFF2-40B4-BE49-F238E27FC236}">
                      <a16:creationId xmlns:a16="http://schemas.microsoft.com/office/drawing/2014/main" id="{DD7C8A5F-4AC8-437D-A12D-0933D958743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a:extLst>
                    <a:ext uri="{FF2B5EF4-FFF2-40B4-BE49-F238E27FC236}">
                      <a16:creationId xmlns:a16="http://schemas.microsoft.com/office/drawing/2014/main" id="{E7ADB537-63DE-4FF4-878E-1203F66AB58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60" name="矩形: 圆角 59">
                <a:extLst>
                  <a:ext uri="{FF2B5EF4-FFF2-40B4-BE49-F238E27FC236}">
                    <a16:creationId xmlns:a16="http://schemas.microsoft.com/office/drawing/2014/main" id="{F2AD1DFC-345F-4BED-A41D-A1F79E77A008}"/>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实验结果</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sp>
        <p:nvSpPr>
          <p:cNvPr id="3" name="文本占位符 2">
            <a:extLst>
              <a:ext uri="{FF2B5EF4-FFF2-40B4-BE49-F238E27FC236}">
                <a16:creationId xmlns:a16="http://schemas.microsoft.com/office/drawing/2014/main" id="{30050878-1F4F-4910-8C7E-8D29F613C4E4}"/>
              </a:ext>
            </a:extLst>
          </p:cNvPr>
          <p:cNvSpPr>
            <a:spLocks noGrp="1"/>
          </p:cNvSpPr>
          <p:nvPr>
            <p:ph type="body" sz="quarter" idx="13"/>
          </p:nvPr>
        </p:nvSpPr>
        <p:spPr/>
        <p:txBody>
          <a:bodyPr/>
          <a:lstStyle/>
          <a:p>
            <a:r>
              <a:rPr lang="zh-CN" altLang="en-US"/>
              <a:t>提纲</a:t>
            </a:r>
          </a:p>
        </p:txBody>
      </p:sp>
    </p:spTree>
    <p:extLst>
      <p:ext uri="{BB962C8B-B14F-4D97-AF65-F5344CB8AC3E}">
        <p14:creationId xmlns:p14="http://schemas.microsoft.com/office/powerpoint/2010/main" val="4222016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E8A7D0C-D5FB-4E98-B6B2-EAE3157B2393}"/>
              </a:ext>
            </a:extLst>
          </p:cNvPr>
          <p:cNvGrpSpPr/>
          <p:nvPr/>
        </p:nvGrpSpPr>
        <p:grpSpPr>
          <a:xfrm>
            <a:off x="3655902" y="1775113"/>
            <a:ext cx="4880195" cy="3611202"/>
            <a:chOff x="3655902" y="1775113"/>
            <a:chExt cx="4880195" cy="3611202"/>
          </a:xfrm>
        </p:grpSpPr>
        <p:grpSp>
          <p:nvGrpSpPr>
            <p:cNvPr id="40" name="组合 39">
              <a:extLst>
                <a:ext uri="{FF2B5EF4-FFF2-40B4-BE49-F238E27FC236}">
                  <a16:creationId xmlns:a16="http://schemas.microsoft.com/office/drawing/2014/main" id="{D51BD3CD-495D-442E-B42E-632B1C21B831}"/>
                </a:ext>
              </a:extLst>
            </p:cNvPr>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a:extLst>
                  <a:ext uri="{FF2B5EF4-FFF2-40B4-BE49-F238E27FC236}">
                    <a16:creationId xmlns:a16="http://schemas.microsoft.com/office/drawing/2014/main" id="{0C5BD5F4-47B1-43D4-B631-6CC25BF0AED8}"/>
                  </a:ext>
                </a:extLst>
              </p:cNvPr>
              <p:cNvGrpSpPr>
                <a:grpSpLocks noChangeAspect="1"/>
              </p:cNvGrpSpPr>
              <p:nvPr/>
            </p:nvGrpSpPr>
            <p:grpSpPr>
              <a:xfrm>
                <a:off x="3655902" y="1952115"/>
                <a:ext cx="190147" cy="180000"/>
                <a:chOff x="4660325" y="1866850"/>
                <a:chExt cx="68350" cy="58100"/>
              </a:xfrm>
              <a:grpFill/>
            </p:grpSpPr>
            <p:sp>
              <p:nvSpPr>
                <p:cNvPr id="34" name="Google Shape;864;p65">
                  <a:extLst>
                    <a:ext uri="{FF2B5EF4-FFF2-40B4-BE49-F238E27FC236}">
                      <a16:creationId xmlns:a16="http://schemas.microsoft.com/office/drawing/2014/main" id="{83DA97AF-7353-4BFC-B78A-A2DD0D10E04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5" name="Google Shape;865;p65">
                  <a:extLst>
                    <a:ext uri="{FF2B5EF4-FFF2-40B4-BE49-F238E27FC236}">
                      <a16:creationId xmlns:a16="http://schemas.microsoft.com/office/drawing/2014/main" id="{7408218B-B1F3-4A04-ACCF-F4EEE5EFFCB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31" name="Google Shape;863;p65">
                <a:extLst>
                  <a:ext uri="{FF2B5EF4-FFF2-40B4-BE49-F238E27FC236}">
                    <a16:creationId xmlns:a16="http://schemas.microsoft.com/office/drawing/2014/main" id="{3A398AE0-A1C6-4B72-9661-85E4992C3445}"/>
                  </a:ext>
                </a:extLst>
              </p:cNvPr>
              <p:cNvGrpSpPr>
                <a:grpSpLocks noChangeAspect="1"/>
              </p:cNvGrpSpPr>
              <p:nvPr/>
            </p:nvGrpSpPr>
            <p:grpSpPr>
              <a:xfrm flipH="1">
                <a:off x="8345950" y="1952115"/>
                <a:ext cx="190147" cy="180000"/>
                <a:chOff x="4660325" y="1866850"/>
                <a:chExt cx="68350" cy="58100"/>
              </a:xfrm>
              <a:grpFill/>
            </p:grpSpPr>
            <p:sp>
              <p:nvSpPr>
                <p:cNvPr id="32" name="Google Shape;864;p65">
                  <a:extLst>
                    <a:ext uri="{FF2B5EF4-FFF2-40B4-BE49-F238E27FC236}">
                      <a16:creationId xmlns:a16="http://schemas.microsoft.com/office/drawing/2014/main" id="{8BFFC187-05B0-4B83-A608-FE048CD4E5D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3" name="Google Shape;865;p65">
                  <a:extLst>
                    <a:ext uri="{FF2B5EF4-FFF2-40B4-BE49-F238E27FC236}">
                      <a16:creationId xmlns:a16="http://schemas.microsoft.com/office/drawing/2014/main" id="{33F554B8-DDF4-415D-8ED7-D7F027771C8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 name="矩形: 圆角 1">
                <a:extLst>
                  <a:ext uri="{FF2B5EF4-FFF2-40B4-BE49-F238E27FC236}">
                    <a16:creationId xmlns:a16="http://schemas.microsoft.com/office/drawing/2014/main" id="{AB4277B2-F5E6-41E8-93FF-2620DC02A6F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chemeClr val="tx1">
                        <a:lumMod val="50000"/>
                        <a:lumOff val="50000"/>
                      </a:schemeClr>
                    </a:solidFill>
                    <a:latin typeface="微软雅黑" panose="020B0503020204020204" pitchFamily="34" charset="-122"/>
                    <a:ea typeface="微软雅黑" panose="020B0503020204020204" pitchFamily="34" charset="-122"/>
                    <a:cs typeface="+mn-ea"/>
                  </a:rPr>
                  <a:t>研究背</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41" name="组合 40">
              <a:extLst>
                <a:ext uri="{FF2B5EF4-FFF2-40B4-BE49-F238E27FC236}">
                  <a16:creationId xmlns:a16="http://schemas.microsoft.com/office/drawing/2014/main" id="{93A06545-1BDB-4BEB-8B0D-C48FF5102746}"/>
                </a:ext>
              </a:extLst>
            </p:cNvPr>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a:extLst>
                  <a:ext uri="{FF2B5EF4-FFF2-40B4-BE49-F238E27FC236}">
                    <a16:creationId xmlns:a16="http://schemas.microsoft.com/office/drawing/2014/main" id="{062038D8-6C58-4DD7-BFA5-7BC85A3B5B7A}"/>
                  </a:ext>
                </a:extLst>
              </p:cNvPr>
              <p:cNvGrpSpPr>
                <a:grpSpLocks noChangeAspect="1"/>
              </p:cNvGrpSpPr>
              <p:nvPr/>
            </p:nvGrpSpPr>
            <p:grpSpPr>
              <a:xfrm>
                <a:off x="3655902" y="1952115"/>
                <a:ext cx="190147" cy="180000"/>
                <a:chOff x="4660325" y="1866850"/>
                <a:chExt cx="68350" cy="58100"/>
              </a:xfrm>
              <a:grpFill/>
            </p:grpSpPr>
            <p:sp>
              <p:nvSpPr>
                <p:cNvPr id="47" name="Google Shape;864;p65">
                  <a:extLst>
                    <a:ext uri="{FF2B5EF4-FFF2-40B4-BE49-F238E27FC236}">
                      <a16:creationId xmlns:a16="http://schemas.microsoft.com/office/drawing/2014/main" id="{43B58AC1-D484-4BBA-BCB0-8DEFFFF871F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a:extLst>
                    <a:ext uri="{FF2B5EF4-FFF2-40B4-BE49-F238E27FC236}">
                      <a16:creationId xmlns:a16="http://schemas.microsoft.com/office/drawing/2014/main" id="{11EA5E8A-0E15-4F82-BB30-9D673D09D21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a:extLst>
                  <a:ext uri="{FF2B5EF4-FFF2-40B4-BE49-F238E27FC236}">
                    <a16:creationId xmlns:a16="http://schemas.microsoft.com/office/drawing/2014/main" id="{6172B4EA-E82D-46A9-A590-261E717E382C}"/>
                  </a:ext>
                </a:extLst>
              </p:cNvPr>
              <p:cNvGrpSpPr>
                <a:grpSpLocks noChangeAspect="1"/>
              </p:cNvGrpSpPr>
              <p:nvPr/>
            </p:nvGrpSpPr>
            <p:grpSpPr>
              <a:xfrm flipH="1">
                <a:off x="8345950" y="1952115"/>
                <a:ext cx="190147" cy="180000"/>
                <a:chOff x="4660325" y="1866850"/>
                <a:chExt cx="68350" cy="58100"/>
              </a:xfrm>
              <a:grpFill/>
            </p:grpSpPr>
            <p:sp>
              <p:nvSpPr>
                <p:cNvPr id="45" name="Google Shape;864;p65">
                  <a:extLst>
                    <a:ext uri="{FF2B5EF4-FFF2-40B4-BE49-F238E27FC236}">
                      <a16:creationId xmlns:a16="http://schemas.microsoft.com/office/drawing/2014/main" id="{51BBC8D3-38F6-4CA6-9F93-43839EEB9EE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a:extLst>
                    <a:ext uri="{FF2B5EF4-FFF2-40B4-BE49-F238E27FC236}">
                      <a16:creationId xmlns:a16="http://schemas.microsoft.com/office/drawing/2014/main" id="{CD08B401-F2A2-4D37-A950-6771F9180D4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a:extLst>
                  <a:ext uri="{FF2B5EF4-FFF2-40B4-BE49-F238E27FC236}">
                    <a16:creationId xmlns:a16="http://schemas.microsoft.com/office/drawing/2014/main" id="{345251A9-4A12-4AA4-9F42-EB72D7171FF0}"/>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rPr>
                  <a:t>总结</a:t>
                </a:r>
              </a:p>
            </p:txBody>
          </p:sp>
        </p:grpSp>
        <p:grpSp>
          <p:nvGrpSpPr>
            <p:cNvPr id="49" name="组合 48">
              <a:extLst>
                <a:ext uri="{FF2B5EF4-FFF2-40B4-BE49-F238E27FC236}">
                  <a16:creationId xmlns:a16="http://schemas.microsoft.com/office/drawing/2014/main" id="{7211E3EF-3CD2-4885-B8D6-19889D0555A5}"/>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a:extLst>
                  <a:ext uri="{FF2B5EF4-FFF2-40B4-BE49-F238E27FC236}">
                    <a16:creationId xmlns:a16="http://schemas.microsoft.com/office/drawing/2014/main" id="{B6D0FC00-85BE-44AC-8473-9F2B9ACFEFCE}"/>
                  </a:ext>
                </a:extLst>
              </p:cNvPr>
              <p:cNvGrpSpPr>
                <a:grpSpLocks noChangeAspect="1"/>
              </p:cNvGrpSpPr>
              <p:nvPr/>
            </p:nvGrpSpPr>
            <p:grpSpPr>
              <a:xfrm>
                <a:off x="3655902" y="1952115"/>
                <a:ext cx="190147" cy="180000"/>
                <a:chOff x="4660325" y="1866850"/>
                <a:chExt cx="68350" cy="58100"/>
              </a:xfrm>
              <a:grpFill/>
            </p:grpSpPr>
            <p:sp>
              <p:nvSpPr>
                <p:cNvPr id="55" name="Google Shape;864;p65">
                  <a:extLst>
                    <a:ext uri="{FF2B5EF4-FFF2-40B4-BE49-F238E27FC236}">
                      <a16:creationId xmlns:a16="http://schemas.microsoft.com/office/drawing/2014/main" id="{AA8FF36E-A1BD-41F1-837F-22C50C4BEC8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a:extLst>
                    <a:ext uri="{FF2B5EF4-FFF2-40B4-BE49-F238E27FC236}">
                      <a16:creationId xmlns:a16="http://schemas.microsoft.com/office/drawing/2014/main" id="{EF98A894-6D76-41AD-8D1F-9ABA94AFB49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a:extLst>
                  <a:ext uri="{FF2B5EF4-FFF2-40B4-BE49-F238E27FC236}">
                    <a16:creationId xmlns:a16="http://schemas.microsoft.com/office/drawing/2014/main" id="{4C3FD5DC-5813-4680-A5F1-8D6D7D735CD1}"/>
                  </a:ext>
                </a:extLst>
              </p:cNvPr>
              <p:cNvGrpSpPr>
                <a:grpSpLocks noChangeAspect="1"/>
              </p:cNvGrpSpPr>
              <p:nvPr/>
            </p:nvGrpSpPr>
            <p:grpSpPr>
              <a:xfrm flipH="1">
                <a:off x="8345950" y="1952115"/>
                <a:ext cx="190147" cy="180000"/>
                <a:chOff x="4660325" y="1866850"/>
                <a:chExt cx="68350" cy="58100"/>
              </a:xfrm>
              <a:grpFill/>
            </p:grpSpPr>
            <p:sp>
              <p:nvSpPr>
                <p:cNvPr id="53" name="Google Shape;864;p65">
                  <a:extLst>
                    <a:ext uri="{FF2B5EF4-FFF2-40B4-BE49-F238E27FC236}">
                      <a16:creationId xmlns:a16="http://schemas.microsoft.com/office/drawing/2014/main" id="{BE71189A-468A-4E72-9F2E-330BFCDC74F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a:extLst>
                    <a:ext uri="{FF2B5EF4-FFF2-40B4-BE49-F238E27FC236}">
                      <a16:creationId xmlns:a16="http://schemas.microsoft.com/office/drawing/2014/main" id="{C683ABD6-4A24-417F-9EDE-F9E8CFB654F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a:extLst>
                  <a:ext uri="{FF2B5EF4-FFF2-40B4-BE49-F238E27FC236}">
                    <a16:creationId xmlns:a16="http://schemas.microsoft.com/office/drawing/2014/main" id="{E5324993-EAE2-41D6-A54A-F94F77D8A17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技术方法</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57" name="组合 56">
              <a:extLst>
                <a:ext uri="{FF2B5EF4-FFF2-40B4-BE49-F238E27FC236}">
                  <a16:creationId xmlns:a16="http://schemas.microsoft.com/office/drawing/2014/main" id="{7AF34D6B-3A32-4D5C-99B2-1F5EFA906A79}"/>
                </a:ext>
              </a:extLst>
            </p:cNvPr>
            <p:cNvGrpSpPr/>
            <p:nvPr/>
          </p:nvGrpSpPr>
          <p:grpSpPr>
            <a:xfrm>
              <a:off x="3655902" y="3813879"/>
              <a:ext cx="4880195" cy="553054"/>
              <a:chOff x="3655902" y="1765588"/>
              <a:chExt cx="4880195" cy="553054"/>
            </a:xfrm>
          </p:grpSpPr>
          <p:grpSp>
            <p:nvGrpSpPr>
              <p:cNvPr id="58" name="Google Shape;863;p65">
                <a:extLst>
                  <a:ext uri="{FF2B5EF4-FFF2-40B4-BE49-F238E27FC236}">
                    <a16:creationId xmlns:a16="http://schemas.microsoft.com/office/drawing/2014/main" id="{61841E0E-60DA-4EB5-9C41-32A1E098356A}"/>
                  </a:ext>
                </a:extLst>
              </p:cNvPr>
              <p:cNvGrpSpPr>
                <a:grpSpLocks noChangeAspect="1"/>
              </p:cNvGrpSpPr>
              <p:nvPr/>
            </p:nvGrpSpPr>
            <p:grpSpPr>
              <a:xfrm>
                <a:off x="3655902" y="1952115"/>
                <a:ext cx="190147" cy="180000"/>
                <a:chOff x="4660325" y="1866850"/>
                <a:chExt cx="68350" cy="58100"/>
              </a:xfrm>
            </p:grpSpPr>
            <p:sp>
              <p:nvSpPr>
                <p:cNvPr id="63" name="Google Shape;864;p65">
                  <a:extLst>
                    <a:ext uri="{FF2B5EF4-FFF2-40B4-BE49-F238E27FC236}">
                      <a16:creationId xmlns:a16="http://schemas.microsoft.com/office/drawing/2014/main" id="{D5B9272C-9D24-4DA4-8BCE-B332C738D1F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4" name="Google Shape;865;p65">
                  <a:extLst>
                    <a:ext uri="{FF2B5EF4-FFF2-40B4-BE49-F238E27FC236}">
                      <a16:creationId xmlns:a16="http://schemas.microsoft.com/office/drawing/2014/main" id="{3DB3FDF9-4405-4766-AD27-0F6EE2B87B6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9" name="Google Shape;863;p65">
                <a:extLst>
                  <a:ext uri="{FF2B5EF4-FFF2-40B4-BE49-F238E27FC236}">
                    <a16:creationId xmlns:a16="http://schemas.microsoft.com/office/drawing/2014/main" id="{3D838D48-EDEC-49C0-BA55-F914B935B78E}"/>
                  </a:ext>
                </a:extLst>
              </p:cNvPr>
              <p:cNvGrpSpPr>
                <a:grpSpLocks noChangeAspect="1"/>
              </p:cNvGrpSpPr>
              <p:nvPr/>
            </p:nvGrpSpPr>
            <p:grpSpPr>
              <a:xfrm flipH="1">
                <a:off x="8345950" y="1952115"/>
                <a:ext cx="190147" cy="180000"/>
                <a:chOff x="4660325" y="1866850"/>
                <a:chExt cx="68350" cy="58100"/>
              </a:xfrm>
            </p:grpSpPr>
            <p:sp>
              <p:nvSpPr>
                <p:cNvPr id="61" name="Google Shape;864;p65">
                  <a:extLst>
                    <a:ext uri="{FF2B5EF4-FFF2-40B4-BE49-F238E27FC236}">
                      <a16:creationId xmlns:a16="http://schemas.microsoft.com/office/drawing/2014/main" id="{DD7C8A5F-4AC8-437D-A12D-0933D958743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 name="Google Shape;865;p65">
                  <a:extLst>
                    <a:ext uri="{FF2B5EF4-FFF2-40B4-BE49-F238E27FC236}">
                      <a16:creationId xmlns:a16="http://schemas.microsoft.com/office/drawing/2014/main" id="{E7ADB537-63DE-4FF4-878E-1203F66AB58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60" name="矩形: 圆角 59">
                <a:extLst>
                  <a:ext uri="{FF2B5EF4-FFF2-40B4-BE49-F238E27FC236}">
                    <a16:creationId xmlns:a16="http://schemas.microsoft.com/office/drawing/2014/main" id="{F2AD1DFC-345F-4BED-A41D-A1F79E77A008}"/>
                  </a:ext>
                </a:extLst>
              </p:cNvPr>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rgbClr val="384331"/>
                    </a:solidFill>
                    <a:latin typeface="微软雅黑" panose="020B0503020204020204" pitchFamily="34" charset="-122"/>
                    <a:ea typeface="微软雅黑" panose="020B0503020204020204" pitchFamily="34" charset="-122"/>
                    <a:cs typeface="+mn-ea"/>
                  </a:rPr>
                  <a:t>实验结果</a:t>
                </a:r>
                <a:endParaRPr lang="zh-CN" altLang="en-US" sz="2800" b="1" dirty="0">
                  <a:solidFill>
                    <a:srgbClr val="384331"/>
                  </a:solidFill>
                  <a:latin typeface="微软雅黑" panose="020B0503020204020204" pitchFamily="34" charset="-122"/>
                  <a:ea typeface="微软雅黑" panose="020B0503020204020204" pitchFamily="34" charset="-122"/>
                  <a:cs typeface="+mn-ea"/>
                </a:endParaRPr>
              </a:p>
            </p:txBody>
          </p:sp>
        </p:grpSp>
      </p:grpSp>
      <p:sp>
        <p:nvSpPr>
          <p:cNvPr id="3" name="文本占位符 2">
            <a:extLst>
              <a:ext uri="{FF2B5EF4-FFF2-40B4-BE49-F238E27FC236}">
                <a16:creationId xmlns:a16="http://schemas.microsoft.com/office/drawing/2014/main" id="{30050878-1F4F-4910-8C7E-8D29F613C4E4}"/>
              </a:ext>
            </a:extLst>
          </p:cNvPr>
          <p:cNvSpPr>
            <a:spLocks noGrp="1"/>
          </p:cNvSpPr>
          <p:nvPr>
            <p:ph type="body" sz="quarter" idx="13"/>
          </p:nvPr>
        </p:nvSpPr>
        <p:spPr/>
        <p:txBody>
          <a:bodyPr/>
          <a:lstStyle/>
          <a:p>
            <a:r>
              <a:rPr lang="zh-CN" altLang="en-US"/>
              <a:t>提纲</a:t>
            </a:r>
          </a:p>
        </p:txBody>
      </p:sp>
    </p:spTree>
    <p:extLst>
      <p:ext uri="{BB962C8B-B14F-4D97-AF65-F5344CB8AC3E}">
        <p14:creationId xmlns:p14="http://schemas.microsoft.com/office/powerpoint/2010/main" val="100056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E83AF67-3135-40DD-9E9B-76FFE7306FD3}"/>
              </a:ext>
            </a:extLst>
          </p:cNvPr>
          <p:cNvSpPr>
            <a:spLocks noGrp="1"/>
          </p:cNvSpPr>
          <p:nvPr>
            <p:ph type="body" sz="quarter" idx="13"/>
          </p:nvPr>
        </p:nvSpPr>
        <p:spPr/>
        <p:txBody>
          <a:bodyPr/>
          <a:lstStyle/>
          <a:p>
            <a:r>
              <a:rPr lang="zh-CN" altLang="en-US" dirty="0"/>
              <a:t>实验结果</a:t>
            </a:r>
            <a:endParaRPr lang="zh-Hans-HK" altLang="en-US" dirty="0"/>
          </a:p>
        </p:txBody>
      </p:sp>
      <p:sp>
        <p:nvSpPr>
          <p:cNvPr id="4" name="文本框 3">
            <a:extLst>
              <a:ext uri="{FF2B5EF4-FFF2-40B4-BE49-F238E27FC236}">
                <a16:creationId xmlns:a16="http://schemas.microsoft.com/office/drawing/2014/main" id="{6C887584-92DB-3AA4-84F2-24B5A85644CA}"/>
              </a:ext>
            </a:extLst>
          </p:cNvPr>
          <p:cNvSpPr txBox="1"/>
          <p:nvPr/>
        </p:nvSpPr>
        <p:spPr>
          <a:xfrm>
            <a:off x="291114" y="1175658"/>
            <a:ext cx="1881412" cy="461665"/>
          </a:xfrm>
          <a:prstGeom prst="rect">
            <a:avLst/>
          </a:prstGeom>
          <a:noFill/>
        </p:spPr>
        <p:txBody>
          <a:bodyPr wrap="none" rtlCol="0">
            <a:spAutoFit/>
          </a:bodyPr>
          <a:lstStyle/>
          <a:p>
            <a:r>
              <a:rPr lang="en-US" altLang="zh-CN" sz="2400" b="1" dirty="0"/>
              <a:t>Effect Of PPN</a:t>
            </a:r>
            <a:endParaRPr lang="zh-CN" altLang="en-US" sz="2400" b="1" dirty="0"/>
          </a:p>
        </p:txBody>
      </p:sp>
      <p:pic>
        <p:nvPicPr>
          <p:cNvPr id="9" name="图片 8">
            <a:extLst>
              <a:ext uri="{FF2B5EF4-FFF2-40B4-BE49-F238E27FC236}">
                <a16:creationId xmlns:a16="http://schemas.microsoft.com/office/drawing/2014/main" id="{BEC7B692-62A7-7558-37D1-653357F884B5}"/>
              </a:ext>
            </a:extLst>
          </p:cNvPr>
          <p:cNvPicPr>
            <a:picLocks noChangeAspect="1"/>
          </p:cNvPicPr>
          <p:nvPr/>
        </p:nvPicPr>
        <p:blipFill>
          <a:blip r:embed="rId3"/>
          <a:stretch>
            <a:fillRect/>
          </a:stretch>
        </p:blipFill>
        <p:spPr>
          <a:xfrm>
            <a:off x="307946" y="1766596"/>
            <a:ext cx="5913788" cy="4159698"/>
          </a:xfrm>
          <a:prstGeom prst="rect">
            <a:avLst/>
          </a:prstGeom>
        </p:spPr>
      </p:pic>
      <p:sp>
        <p:nvSpPr>
          <p:cNvPr id="11" name="文本框 10">
            <a:extLst>
              <a:ext uri="{FF2B5EF4-FFF2-40B4-BE49-F238E27FC236}">
                <a16:creationId xmlns:a16="http://schemas.microsoft.com/office/drawing/2014/main" id="{60EF6EBB-3C92-67C1-3F16-474B2FEFC710}"/>
              </a:ext>
            </a:extLst>
          </p:cNvPr>
          <p:cNvSpPr txBox="1"/>
          <p:nvPr/>
        </p:nvSpPr>
        <p:spPr>
          <a:xfrm>
            <a:off x="307946" y="6083558"/>
            <a:ext cx="3135667" cy="369332"/>
          </a:xfrm>
          <a:prstGeom prst="rect">
            <a:avLst/>
          </a:prstGeom>
          <a:noFill/>
        </p:spPr>
        <p:txBody>
          <a:bodyPr wrap="none" rtlCol="0">
            <a:spAutoFit/>
          </a:bodyPr>
          <a:lstStyle/>
          <a:p>
            <a:r>
              <a:rPr lang="en-US" altLang="zh-CN" dirty="0"/>
              <a:t>*</a:t>
            </a:r>
            <a:r>
              <a:rPr lang="zh-CN" altLang="en-US" dirty="0"/>
              <a:t>原始图像被划分为</a:t>
            </a:r>
            <a:r>
              <a:rPr lang="en-US" altLang="zh-CN" dirty="0"/>
              <a:t>16</a:t>
            </a:r>
            <a:r>
              <a:rPr lang="zh-CN" altLang="en-US" dirty="0"/>
              <a:t>个</a:t>
            </a:r>
            <a:r>
              <a:rPr lang="en-US" altLang="zh-CN" dirty="0"/>
              <a:t>patch</a:t>
            </a:r>
            <a:endParaRPr lang="zh-CN" altLang="en-US" dirty="0"/>
          </a:p>
        </p:txBody>
      </p:sp>
      <p:pic>
        <p:nvPicPr>
          <p:cNvPr id="16" name="图片 15">
            <a:extLst>
              <a:ext uri="{FF2B5EF4-FFF2-40B4-BE49-F238E27FC236}">
                <a16:creationId xmlns:a16="http://schemas.microsoft.com/office/drawing/2014/main" id="{063DCA52-E96F-E3B6-F177-34489E237ED5}"/>
              </a:ext>
            </a:extLst>
          </p:cNvPr>
          <p:cNvPicPr>
            <a:picLocks noChangeAspect="1"/>
          </p:cNvPicPr>
          <p:nvPr/>
        </p:nvPicPr>
        <p:blipFill>
          <a:blip r:embed="rId4"/>
          <a:stretch>
            <a:fillRect/>
          </a:stretch>
        </p:blipFill>
        <p:spPr>
          <a:xfrm>
            <a:off x="6698057" y="2401591"/>
            <a:ext cx="5074029" cy="2821891"/>
          </a:xfrm>
          <a:prstGeom prst="rect">
            <a:avLst/>
          </a:prstGeom>
        </p:spPr>
      </p:pic>
      <p:sp>
        <p:nvSpPr>
          <p:cNvPr id="17" name="矩形 16">
            <a:extLst>
              <a:ext uri="{FF2B5EF4-FFF2-40B4-BE49-F238E27FC236}">
                <a16:creationId xmlns:a16="http://schemas.microsoft.com/office/drawing/2014/main" id="{23E4CFD0-8DD8-3437-A826-2741F11D6480}"/>
              </a:ext>
            </a:extLst>
          </p:cNvPr>
          <p:cNvSpPr/>
          <p:nvPr/>
        </p:nvSpPr>
        <p:spPr>
          <a:xfrm>
            <a:off x="1318727" y="2040294"/>
            <a:ext cx="665583" cy="6593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ED8BE28-DD40-17B5-36A6-21526618DB9F}"/>
              </a:ext>
            </a:extLst>
          </p:cNvPr>
          <p:cNvPicPr>
            <a:picLocks noChangeAspect="1"/>
          </p:cNvPicPr>
          <p:nvPr/>
        </p:nvPicPr>
        <p:blipFill>
          <a:blip r:embed="rId5"/>
          <a:stretch>
            <a:fillRect/>
          </a:stretch>
        </p:blipFill>
        <p:spPr>
          <a:xfrm>
            <a:off x="6415636" y="2369975"/>
            <a:ext cx="5544365" cy="2813295"/>
          </a:xfrm>
          <a:prstGeom prst="rect">
            <a:avLst/>
          </a:prstGeom>
        </p:spPr>
      </p:pic>
      <p:sp>
        <p:nvSpPr>
          <p:cNvPr id="20" name="矩形 19">
            <a:extLst>
              <a:ext uri="{FF2B5EF4-FFF2-40B4-BE49-F238E27FC236}">
                <a16:creationId xmlns:a16="http://schemas.microsoft.com/office/drawing/2014/main" id="{238EAFB5-BB0C-A6F5-5BF2-6DC1EE9B9D6C}"/>
              </a:ext>
            </a:extLst>
          </p:cNvPr>
          <p:cNvSpPr/>
          <p:nvPr/>
        </p:nvSpPr>
        <p:spPr>
          <a:xfrm>
            <a:off x="1231820" y="5223482"/>
            <a:ext cx="852017" cy="6299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76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E83AF67-3135-40DD-9E9B-76FFE7306FD3}"/>
              </a:ext>
            </a:extLst>
          </p:cNvPr>
          <p:cNvSpPr>
            <a:spLocks noGrp="1"/>
          </p:cNvSpPr>
          <p:nvPr>
            <p:ph type="body" sz="quarter" idx="13"/>
          </p:nvPr>
        </p:nvSpPr>
        <p:spPr/>
        <p:txBody>
          <a:bodyPr/>
          <a:lstStyle/>
          <a:p>
            <a:r>
              <a:rPr lang="zh-CN" altLang="en-US" dirty="0"/>
              <a:t>实验结果</a:t>
            </a:r>
            <a:endParaRPr lang="zh-Hans-HK" altLang="en-US" dirty="0"/>
          </a:p>
        </p:txBody>
      </p:sp>
      <p:sp>
        <p:nvSpPr>
          <p:cNvPr id="4" name="文本框 3">
            <a:extLst>
              <a:ext uri="{FF2B5EF4-FFF2-40B4-BE49-F238E27FC236}">
                <a16:creationId xmlns:a16="http://schemas.microsoft.com/office/drawing/2014/main" id="{6C887584-92DB-3AA4-84F2-24B5A85644CA}"/>
              </a:ext>
            </a:extLst>
          </p:cNvPr>
          <p:cNvSpPr txBox="1"/>
          <p:nvPr/>
        </p:nvSpPr>
        <p:spPr>
          <a:xfrm>
            <a:off x="291114" y="1175658"/>
            <a:ext cx="1415772" cy="461665"/>
          </a:xfrm>
          <a:prstGeom prst="rect">
            <a:avLst/>
          </a:prstGeom>
          <a:noFill/>
        </p:spPr>
        <p:txBody>
          <a:bodyPr wrap="none" rtlCol="0">
            <a:spAutoFit/>
          </a:bodyPr>
          <a:lstStyle/>
          <a:p>
            <a:r>
              <a:rPr lang="zh-CN" altLang="en-US" sz="2400" b="1" dirty="0"/>
              <a:t>消融实验</a:t>
            </a:r>
          </a:p>
        </p:txBody>
      </p:sp>
      <p:pic>
        <p:nvPicPr>
          <p:cNvPr id="5" name="图片 4">
            <a:extLst>
              <a:ext uri="{FF2B5EF4-FFF2-40B4-BE49-F238E27FC236}">
                <a16:creationId xmlns:a16="http://schemas.microsoft.com/office/drawing/2014/main" id="{710C4D65-24C5-888F-2F21-40BD31898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10" y="2560066"/>
            <a:ext cx="5932869" cy="1551255"/>
          </a:xfrm>
          <a:prstGeom prst="rect">
            <a:avLst/>
          </a:prstGeom>
        </p:spPr>
      </p:pic>
      <p:sp>
        <p:nvSpPr>
          <p:cNvPr id="6" name="文本框 5">
            <a:extLst>
              <a:ext uri="{FF2B5EF4-FFF2-40B4-BE49-F238E27FC236}">
                <a16:creationId xmlns:a16="http://schemas.microsoft.com/office/drawing/2014/main" id="{1D6F2FF4-8B54-1E88-7C0E-DDEADFD3B9F1}"/>
              </a:ext>
            </a:extLst>
          </p:cNvPr>
          <p:cNvSpPr txBox="1"/>
          <p:nvPr/>
        </p:nvSpPr>
        <p:spPr>
          <a:xfrm>
            <a:off x="3651379" y="2190734"/>
            <a:ext cx="4225772" cy="369332"/>
          </a:xfrm>
          <a:prstGeom prst="rect">
            <a:avLst/>
          </a:prstGeom>
          <a:noFill/>
        </p:spPr>
        <p:txBody>
          <a:bodyPr wrap="none" rtlCol="0">
            <a:spAutoFit/>
          </a:bodyPr>
          <a:lstStyle/>
          <a:p>
            <a:r>
              <a:rPr lang="zh-CN" altLang="en-US" dirty="0"/>
              <a:t>表 </a:t>
            </a:r>
            <a:r>
              <a:rPr lang="en-US" altLang="zh-CN" dirty="0"/>
              <a:t>CRAG</a:t>
            </a:r>
            <a:r>
              <a:rPr lang="zh-CN" altLang="en-US" dirty="0"/>
              <a:t>数据集上模型各部分的消融实验</a:t>
            </a:r>
          </a:p>
        </p:txBody>
      </p:sp>
      <p:sp>
        <p:nvSpPr>
          <p:cNvPr id="7" name="文本框 6">
            <a:extLst>
              <a:ext uri="{FF2B5EF4-FFF2-40B4-BE49-F238E27FC236}">
                <a16:creationId xmlns:a16="http://schemas.microsoft.com/office/drawing/2014/main" id="{AD70C32E-5540-6900-F675-922C7CE3D7BC}"/>
              </a:ext>
            </a:extLst>
          </p:cNvPr>
          <p:cNvSpPr txBox="1"/>
          <p:nvPr/>
        </p:nvSpPr>
        <p:spPr>
          <a:xfrm>
            <a:off x="291114" y="4919192"/>
            <a:ext cx="4626972" cy="923330"/>
          </a:xfrm>
          <a:prstGeom prst="rect">
            <a:avLst/>
          </a:prstGeom>
          <a:noFill/>
        </p:spPr>
        <p:txBody>
          <a:bodyPr wrap="none" rtlCol="0">
            <a:spAutoFit/>
          </a:bodyPr>
          <a:lstStyle/>
          <a:p>
            <a:r>
              <a:rPr lang="en-US" altLang="zh-CN" dirty="0"/>
              <a:t>*</a:t>
            </a:r>
            <a:r>
              <a:rPr lang="en-US" altLang="zh-CN" dirty="0" err="1"/>
              <a:t>EnhanceNet</a:t>
            </a:r>
            <a:r>
              <a:rPr lang="zh-CN" altLang="en-US" dirty="0"/>
              <a:t>：没有引入</a:t>
            </a:r>
            <a:r>
              <a:rPr lang="en-US" altLang="zh-CN" dirty="0"/>
              <a:t>PPN</a:t>
            </a:r>
            <a:r>
              <a:rPr lang="zh-CN" altLang="en-US" dirty="0"/>
              <a:t>的模型</a:t>
            </a:r>
            <a:r>
              <a:rPr lang="en-US" altLang="zh-CN" dirty="0" err="1"/>
              <a:t>Mainbody</a:t>
            </a:r>
            <a:endParaRPr lang="en-US" altLang="zh-CN" dirty="0"/>
          </a:p>
          <a:p>
            <a:r>
              <a:rPr lang="en-US" altLang="zh-CN" dirty="0"/>
              <a:t>* CRAG</a:t>
            </a:r>
            <a:r>
              <a:rPr lang="zh-CN" altLang="en-US" dirty="0"/>
              <a:t>：</a:t>
            </a:r>
            <a:r>
              <a:rPr lang="en-US" altLang="zh-CN" dirty="0">
                <a:solidFill>
                  <a:srgbClr val="242021"/>
                </a:solidFill>
                <a:latin typeface="NimbusRomNo9L-Regu"/>
              </a:rPr>
              <a:t>A</a:t>
            </a:r>
            <a:r>
              <a:rPr lang="en-US" altLang="zh-CN" sz="1800" b="0" i="0" dirty="0">
                <a:solidFill>
                  <a:srgbClr val="242021"/>
                </a:solidFill>
                <a:effectLst/>
                <a:latin typeface="NimbusRomNo9L-Regu"/>
              </a:rPr>
              <a:t>verage size is </a:t>
            </a:r>
            <a:r>
              <a:rPr lang="en-US" altLang="zh-CN" sz="1800" b="0" i="0" dirty="0">
                <a:solidFill>
                  <a:srgbClr val="242021"/>
                </a:solidFill>
                <a:effectLst/>
                <a:latin typeface="CMR10"/>
              </a:rPr>
              <a:t>1512 </a:t>
            </a:r>
            <a:r>
              <a:rPr lang="en-US" altLang="zh-CN" sz="1800" b="0" i="1" dirty="0">
                <a:solidFill>
                  <a:srgbClr val="242021"/>
                </a:solidFill>
                <a:effectLst/>
                <a:latin typeface="CMSY10"/>
              </a:rPr>
              <a:t>× </a:t>
            </a:r>
            <a:r>
              <a:rPr lang="en-US" altLang="zh-CN" sz="1800" b="0" i="0" dirty="0">
                <a:solidFill>
                  <a:srgbClr val="242021"/>
                </a:solidFill>
                <a:effectLst/>
                <a:latin typeface="CMR10"/>
              </a:rPr>
              <a:t>1516</a:t>
            </a:r>
            <a:r>
              <a:rPr lang="en-US" altLang="zh-CN" dirty="0"/>
              <a:t> </a:t>
            </a:r>
            <a:br>
              <a:rPr lang="en-US" altLang="zh-CN" dirty="0"/>
            </a:br>
            <a:endParaRPr lang="zh-CN" altLang="en-US" dirty="0"/>
          </a:p>
        </p:txBody>
      </p:sp>
    </p:spTree>
    <p:extLst>
      <p:ext uri="{BB962C8B-B14F-4D97-AF65-F5344CB8AC3E}">
        <p14:creationId xmlns:p14="http://schemas.microsoft.com/office/powerpoint/2010/main" val="1896779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E83AF67-3135-40DD-9E9B-76FFE7306FD3}"/>
              </a:ext>
            </a:extLst>
          </p:cNvPr>
          <p:cNvSpPr>
            <a:spLocks noGrp="1"/>
          </p:cNvSpPr>
          <p:nvPr>
            <p:ph type="body" sz="quarter" idx="13"/>
          </p:nvPr>
        </p:nvSpPr>
        <p:spPr/>
        <p:txBody>
          <a:bodyPr/>
          <a:lstStyle/>
          <a:p>
            <a:r>
              <a:rPr lang="zh-CN" altLang="en-US" dirty="0"/>
              <a:t>实验结果</a:t>
            </a:r>
            <a:endParaRPr lang="zh-Hans-HK" altLang="en-US" dirty="0"/>
          </a:p>
        </p:txBody>
      </p:sp>
      <p:sp>
        <p:nvSpPr>
          <p:cNvPr id="4" name="文本框 3">
            <a:extLst>
              <a:ext uri="{FF2B5EF4-FFF2-40B4-BE49-F238E27FC236}">
                <a16:creationId xmlns:a16="http://schemas.microsoft.com/office/drawing/2014/main" id="{6C887584-92DB-3AA4-84F2-24B5A85644CA}"/>
              </a:ext>
            </a:extLst>
          </p:cNvPr>
          <p:cNvSpPr txBox="1"/>
          <p:nvPr/>
        </p:nvSpPr>
        <p:spPr>
          <a:xfrm>
            <a:off x="291114" y="1175658"/>
            <a:ext cx="2077364" cy="461665"/>
          </a:xfrm>
          <a:prstGeom prst="rect">
            <a:avLst/>
          </a:prstGeom>
          <a:noFill/>
        </p:spPr>
        <p:txBody>
          <a:bodyPr wrap="none" rtlCol="0">
            <a:spAutoFit/>
          </a:bodyPr>
          <a:lstStyle/>
          <a:p>
            <a:r>
              <a:rPr lang="zh-CN" altLang="en-US" sz="2400" b="1" dirty="0"/>
              <a:t>与</a:t>
            </a:r>
            <a:r>
              <a:rPr lang="en-US" altLang="zh-CN" sz="2400" b="1" dirty="0"/>
              <a:t>SOTA</a:t>
            </a:r>
            <a:r>
              <a:rPr lang="zh-CN" altLang="en-US" sz="2400" b="1" dirty="0"/>
              <a:t>的对比</a:t>
            </a:r>
          </a:p>
        </p:txBody>
      </p:sp>
      <p:pic>
        <p:nvPicPr>
          <p:cNvPr id="8" name="图片 7">
            <a:extLst>
              <a:ext uri="{FF2B5EF4-FFF2-40B4-BE49-F238E27FC236}">
                <a16:creationId xmlns:a16="http://schemas.microsoft.com/office/drawing/2014/main" id="{975E8F04-0527-D5BC-3AAC-E8BD1DE1C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5" y="2208245"/>
            <a:ext cx="5807814" cy="2652654"/>
          </a:xfrm>
          <a:prstGeom prst="rect">
            <a:avLst/>
          </a:prstGeom>
        </p:spPr>
      </p:pic>
      <p:pic>
        <p:nvPicPr>
          <p:cNvPr id="10" name="图片 9">
            <a:extLst>
              <a:ext uri="{FF2B5EF4-FFF2-40B4-BE49-F238E27FC236}">
                <a16:creationId xmlns:a16="http://schemas.microsoft.com/office/drawing/2014/main" id="{6869530E-87B6-70F5-709A-E9BFC47A3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643" y="2295681"/>
            <a:ext cx="5122688" cy="2376321"/>
          </a:xfrm>
          <a:prstGeom prst="rect">
            <a:avLst/>
          </a:prstGeom>
        </p:spPr>
      </p:pic>
    </p:spTree>
    <p:extLst>
      <p:ext uri="{BB962C8B-B14F-4D97-AF65-F5344CB8AC3E}">
        <p14:creationId xmlns:p14="http://schemas.microsoft.com/office/powerpoint/2010/main" val="3148379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2584F5C-4F3E-4F1B-97ED-EF43C94909E7}"/>
              </a:ext>
            </a:extLst>
          </p:cNvPr>
          <p:cNvGrpSpPr/>
          <p:nvPr/>
        </p:nvGrpSpPr>
        <p:grpSpPr>
          <a:xfrm>
            <a:off x="3655902" y="1775113"/>
            <a:ext cx="4880195" cy="3611202"/>
            <a:chOff x="3655902" y="1775113"/>
            <a:chExt cx="4880195" cy="3611202"/>
          </a:xfrm>
        </p:grpSpPr>
        <p:grpSp>
          <p:nvGrpSpPr>
            <p:cNvPr id="40" name="组合 39">
              <a:extLst>
                <a:ext uri="{FF2B5EF4-FFF2-40B4-BE49-F238E27FC236}">
                  <a16:creationId xmlns:a16="http://schemas.microsoft.com/office/drawing/2014/main" id="{D51BD3CD-495D-442E-B42E-632B1C21B831}"/>
                </a:ext>
              </a:extLst>
            </p:cNvPr>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a:extLst>
                  <a:ext uri="{FF2B5EF4-FFF2-40B4-BE49-F238E27FC236}">
                    <a16:creationId xmlns:a16="http://schemas.microsoft.com/office/drawing/2014/main" id="{0C5BD5F4-47B1-43D4-B631-6CC25BF0AED8}"/>
                  </a:ext>
                </a:extLst>
              </p:cNvPr>
              <p:cNvGrpSpPr>
                <a:grpSpLocks noChangeAspect="1"/>
              </p:cNvGrpSpPr>
              <p:nvPr/>
            </p:nvGrpSpPr>
            <p:grpSpPr>
              <a:xfrm>
                <a:off x="3655902" y="1952115"/>
                <a:ext cx="190147" cy="180000"/>
                <a:chOff x="4660325" y="1866850"/>
                <a:chExt cx="68350" cy="58100"/>
              </a:xfrm>
              <a:grpFill/>
            </p:grpSpPr>
            <p:sp>
              <p:nvSpPr>
                <p:cNvPr id="34" name="Google Shape;864;p65">
                  <a:extLst>
                    <a:ext uri="{FF2B5EF4-FFF2-40B4-BE49-F238E27FC236}">
                      <a16:creationId xmlns:a16="http://schemas.microsoft.com/office/drawing/2014/main" id="{83DA97AF-7353-4BFC-B78A-A2DD0D10E045}"/>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5" name="Google Shape;865;p65">
                  <a:extLst>
                    <a:ext uri="{FF2B5EF4-FFF2-40B4-BE49-F238E27FC236}">
                      <a16:creationId xmlns:a16="http://schemas.microsoft.com/office/drawing/2014/main" id="{7408218B-B1F3-4A04-ACCF-F4EEE5EFFCB4}"/>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31" name="Google Shape;863;p65">
                <a:extLst>
                  <a:ext uri="{FF2B5EF4-FFF2-40B4-BE49-F238E27FC236}">
                    <a16:creationId xmlns:a16="http://schemas.microsoft.com/office/drawing/2014/main" id="{3A398AE0-A1C6-4B72-9661-85E4992C3445}"/>
                  </a:ext>
                </a:extLst>
              </p:cNvPr>
              <p:cNvGrpSpPr>
                <a:grpSpLocks noChangeAspect="1"/>
              </p:cNvGrpSpPr>
              <p:nvPr/>
            </p:nvGrpSpPr>
            <p:grpSpPr>
              <a:xfrm flipH="1">
                <a:off x="8345950" y="1952115"/>
                <a:ext cx="190147" cy="180000"/>
                <a:chOff x="4660325" y="1866850"/>
                <a:chExt cx="68350" cy="58100"/>
              </a:xfrm>
              <a:grpFill/>
            </p:grpSpPr>
            <p:sp>
              <p:nvSpPr>
                <p:cNvPr id="32" name="Google Shape;864;p65">
                  <a:extLst>
                    <a:ext uri="{FF2B5EF4-FFF2-40B4-BE49-F238E27FC236}">
                      <a16:creationId xmlns:a16="http://schemas.microsoft.com/office/drawing/2014/main" id="{8BFFC187-05B0-4B83-A608-FE048CD4E5D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33" name="Google Shape;865;p65">
                  <a:extLst>
                    <a:ext uri="{FF2B5EF4-FFF2-40B4-BE49-F238E27FC236}">
                      <a16:creationId xmlns:a16="http://schemas.microsoft.com/office/drawing/2014/main" id="{33F554B8-DDF4-415D-8ED7-D7F027771C8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2" name="矩形: 圆角 1">
                <a:extLst>
                  <a:ext uri="{FF2B5EF4-FFF2-40B4-BE49-F238E27FC236}">
                    <a16:creationId xmlns:a16="http://schemas.microsoft.com/office/drawing/2014/main" id="{AB4277B2-F5E6-41E8-93FF-2620DC02A6F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a:solidFill>
                      <a:schemeClr val="tx1">
                        <a:lumMod val="50000"/>
                        <a:lumOff val="50000"/>
                      </a:schemeClr>
                    </a:solidFill>
                    <a:latin typeface="微软雅黑" panose="020B0503020204020204" pitchFamily="34" charset="-122"/>
                    <a:ea typeface="微软雅黑" panose="020B0503020204020204" pitchFamily="34" charset="-122"/>
                    <a:cs typeface="+mn-ea"/>
                  </a:rPr>
                  <a:t>研究背</a:t>
                </a:r>
                <a:r>
                  <a:rPr lang="zh-CN" altLang="en-US" sz="2800" b="1">
                    <a:solidFill>
                      <a:schemeClr val="tx1">
                        <a:lumMod val="50000"/>
                        <a:lumOff val="50000"/>
                      </a:schemeClr>
                    </a:solidFill>
                    <a:latin typeface="微软雅黑" panose="020B0503020204020204" pitchFamily="34" charset="-122"/>
                    <a:ea typeface="微软雅黑" panose="020B0503020204020204" pitchFamily="34" charset="-122"/>
                    <a:cs typeface="+mn-ea"/>
                  </a:rPr>
                  <a:t>景</a:t>
                </a:r>
              </a:p>
            </p:txBody>
          </p:sp>
        </p:grpSp>
        <p:grpSp>
          <p:nvGrpSpPr>
            <p:cNvPr id="41" name="组合 40">
              <a:extLst>
                <a:ext uri="{FF2B5EF4-FFF2-40B4-BE49-F238E27FC236}">
                  <a16:creationId xmlns:a16="http://schemas.microsoft.com/office/drawing/2014/main" id="{93A06545-1BDB-4BEB-8B0D-C48FF5102746}"/>
                </a:ext>
              </a:extLst>
            </p:cNvPr>
            <p:cNvGrpSpPr/>
            <p:nvPr/>
          </p:nvGrpSpPr>
          <p:grpSpPr>
            <a:xfrm>
              <a:off x="3655902" y="4833261"/>
              <a:ext cx="4880195" cy="553054"/>
              <a:chOff x="3655902" y="1765588"/>
              <a:chExt cx="4880195" cy="553054"/>
            </a:xfrm>
          </p:grpSpPr>
          <p:grpSp>
            <p:nvGrpSpPr>
              <p:cNvPr id="42" name="Google Shape;863;p65">
                <a:extLst>
                  <a:ext uri="{FF2B5EF4-FFF2-40B4-BE49-F238E27FC236}">
                    <a16:creationId xmlns:a16="http://schemas.microsoft.com/office/drawing/2014/main" id="{062038D8-6C58-4DD7-BFA5-7BC85A3B5B7A}"/>
                  </a:ext>
                </a:extLst>
              </p:cNvPr>
              <p:cNvGrpSpPr>
                <a:grpSpLocks noChangeAspect="1"/>
              </p:cNvGrpSpPr>
              <p:nvPr/>
            </p:nvGrpSpPr>
            <p:grpSpPr>
              <a:xfrm>
                <a:off x="3655902" y="1952115"/>
                <a:ext cx="190147" cy="180000"/>
                <a:chOff x="4660325" y="1866850"/>
                <a:chExt cx="68350" cy="58100"/>
              </a:xfrm>
            </p:grpSpPr>
            <p:sp>
              <p:nvSpPr>
                <p:cNvPr id="47" name="Google Shape;864;p65">
                  <a:extLst>
                    <a:ext uri="{FF2B5EF4-FFF2-40B4-BE49-F238E27FC236}">
                      <a16:creationId xmlns:a16="http://schemas.microsoft.com/office/drawing/2014/main" id="{43B58AC1-D484-4BBA-BCB0-8DEFFFF871F6}"/>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 name="Google Shape;865;p65">
                  <a:extLst>
                    <a:ext uri="{FF2B5EF4-FFF2-40B4-BE49-F238E27FC236}">
                      <a16:creationId xmlns:a16="http://schemas.microsoft.com/office/drawing/2014/main" id="{11EA5E8A-0E15-4F82-BB30-9D673D09D21C}"/>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3" name="Google Shape;863;p65">
                <a:extLst>
                  <a:ext uri="{FF2B5EF4-FFF2-40B4-BE49-F238E27FC236}">
                    <a16:creationId xmlns:a16="http://schemas.microsoft.com/office/drawing/2014/main" id="{6172B4EA-E82D-46A9-A590-261E717E382C}"/>
                  </a:ext>
                </a:extLst>
              </p:cNvPr>
              <p:cNvGrpSpPr>
                <a:grpSpLocks noChangeAspect="1"/>
              </p:cNvGrpSpPr>
              <p:nvPr/>
            </p:nvGrpSpPr>
            <p:grpSpPr>
              <a:xfrm flipH="1">
                <a:off x="8345950" y="1952115"/>
                <a:ext cx="190147" cy="180000"/>
                <a:chOff x="4660325" y="1866850"/>
                <a:chExt cx="68350" cy="58100"/>
              </a:xfrm>
            </p:grpSpPr>
            <p:sp>
              <p:nvSpPr>
                <p:cNvPr id="45" name="Google Shape;864;p65">
                  <a:extLst>
                    <a:ext uri="{FF2B5EF4-FFF2-40B4-BE49-F238E27FC236}">
                      <a16:creationId xmlns:a16="http://schemas.microsoft.com/office/drawing/2014/main" id="{51BBC8D3-38F6-4CA6-9F93-43839EEB9EE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 name="Google Shape;865;p65">
                  <a:extLst>
                    <a:ext uri="{FF2B5EF4-FFF2-40B4-BE49-F238E27FC236}">
                      <a16:creationId xmlns:a16="http://schemas.microsoft.com/office/drawing/2014/main" id="{CD08B401-F2A2-4D37-A950-6771F9180D4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4" name="矩形: 圆角 43">
                <a:extLst>
                  <a:ext uri="{FF2B5EF4-FFF2-40B4-BE49-F238E27FC236}">
                    <a16:creationId xmlns:a16="http://schemas.microsoft.com/office/drawing/2014/main" id="{345251A9-4A12-4AA4-9F42-EB72D7171FF0}"/>
                  </a:ext>
                </a:extLst>
              </p:cNvPr>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rgbClr val="384331"/>
                    </a:solidFill>
                    <a:latin typeface="微软雅黑" panose="020B0503020204020204" pitchFamily="34" charset="-122"/>
                    <a:ea typeface="微软雅黑" panose="020B0503020204020204" pitchFamily="34" charset="-122"/>
                    <a:cs typeface="+mn-ea"/>
                  </a:rPr>
                  <a:t>总结</a:t>
                </a:r>
                <a:endParaRPr lang="zh-CN" altLang="en-US" sz="2800" b="1" dirty="0">
                  <a:solidFill>
                    <a:srgbClr val="384331"/>
                  </a:solidFill>
                  <a:latin typeface="微软雅黑" panose="020B0503020204020204" pitchFamily="34" charset="-122"/>
                  <a:ea typeface="微软雅黑" panose="020B0503020204020204" pitchFamily="34" charset="-122"/>
                  <a:cs typeface="+mn-ea"/>
                </a:endParaRPr>
              </a:p>
            </p:txBody>
          </p:sp>
        </p:grpSp>
        <p:grpSp>
          <p:nvGrpSpPr>
            <p:cNvPr id="49" name="组合 48">
              <a:extLst>
                <a:ext uri="{FF2B5EF4-FFF2-40B4-BE49-F238E27FC236}">
                  <a16:creationId xmlns:a16="http://schemas.microsoft.com/office/drawing/2014/main" id="{7211E3EF-3CD2-4885-B8D6-19889D0555A5}"/>
                </a:ext>
              </a:extLst>
            </p:cNvPr>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a:extLst>
                  <a:ext uri="{FF2B5EF4-FFF2-40B4-BE49-F238E27FC236}">
                    <a16:creationId xmlns:a16="http://schemas.microsoft.com/office/drawing/2014/main" id="{B6D0FC00-85BE-44AC-8473-9F2B9ACFEFCE}"/>
                  </a:ext>
                </a:extLst>
              </p:cNvPr>
              <p:cNvGrpSpPr>
                <a:grpSpLocks noChangeAspect="1"/>
              </p:cNvGrpSpPr>
              <p:nvPr/>
            </p:nvGrpSpPr>
            <p:grpSpPr>
              <a:xfrm>
                <a:off x="3655902" y="1952115"/>
                <a:ext cx="190147" cy="180000"/>
                <a:chOff x="4660325" y="1866850"/>
                <a:chExt cx="68350" cy="58100"/>
              </a:xfrm>
              <a:grpFill/>
            </p:grpSpPr>
            <p:sp>
              <p:nvSpPr>
                <p:cNvPr id="55" name="Google Shape;864;p65">
                  <a:extLst>
                    <a:ext uri="{FF2B5EF4-FFF2-40B4-BE49-F238E27FC236}">
                      <a16:creationId xmlns:a16="http://schemas.microsoft.com/office/drawing/2014/main" id="{AA8FF36E-A1BD-41F1-837F-22C50C4BEC8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a:extLst>
                    <a:ext uri="{FF2B5EF4-FFF2-40B4-BE49-F238E27FC236}">
                      <a16:creationId xmlns:a16="http://schemas.microsoft.com/office/drawing/2014/main" id="{EF98A894-6D76-41AD-8D1F-9ABA94AFB49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a:extLst>
                  <a:ext uri="{FF2B5EF4-FFF2-40B4-BE49-F238E27FC236}">
                    <a16:creationId xmlns:a16="http://schemas.microsoft.com/office/drawing/2014/main" id="{4C3FD5DC-5813-4680-A5F1-8D6D7D735CD1}"/>
                  </a:ext>
                </a:extLst>
              </p:cNvPr>
              <p:cNvGrpSpPr>
                <a:grpSpLocks noChangeAspect="1"/>
              </p:cNvGrpSpPr>
              <p:nvPr/>
            </p:nvGrpSpPr>
            <p:grpSpPr>
              <a:xfrm flipH="1">
                <a:off x="8345950" y="1952115"/>
                <a:ext cx="190147" cy="180000"/>
                <a:chOff x="4660325" y="1866850"/>
                <a:chExt cx="68350" cy="58100"/>
              </a:xfrm>
              <a:grpFill/>
            </p:grpSpPr>
            <p:sp>
              <p:nvSpPr>
                <p:cNvPr id="53" name="Google Shape;864;p65">
                  <a:extLst>
                    <a:ext uri="{FF2B5EF4-FFF2-40B4-BE49-F238E27FC236}">
                      <a16:creationId xmlns:a16="http://schemas.microsoft.com/office/drawing/2014/main" id="{BE71189A-468A-4E72-9F2E-330BFCDC74F1}"/>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a:extLst>
                    <a:ext uri="{FF2B5EF4-FFF2-40B4-BE49-F238E27FC236}">
                      <a16:creationId xmlns:a16="http://schemas.microsoft.com/office/drawing/2014/main" id="{C683ABD6-4A24-417F-9EDE-F9E8CFB654FA}"/>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a:extLst>
                  <a:ext uri="{FF2B5EF4-FFF2-40B4-BE49-F238E27FC236}">
                    <a16:creationId xmlns:a16="http://schemas.microsoft.com/office/drawing/2014/main" id="{E5324993-EAE2-41D6-A54A-F94F77D8A172}"/>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技术方法</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nvGrpSpPr>
            <p:cNvPr id="57" name="组合 56">
              <a:extLst>
                <a:ext uri="{FF2B5EF4-FFF2-40B4-BE49-F238E27FC236}">
                  <a16:creationId xmlns:a16="http://schemas.microsoft.com/office/drawing/2014/main" id="{7AF34D6B-3A32-4D5C-99B2-1F5EFA906A79}"/>
                </a:ext>
              </a:extLst>
            </p:cNvPr>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a:extLst>
                  <a:ext uri="{FF2B5EF4-FFF2-40B4-BE49-F238E27FC236}">
                    <a16:creationId xmlns:a16="http://schemas.microsoft.com/office/drawing/2014/main" id="{61841E0E-60DA-4EB5-9C41-32A1E098356A}"/>
                  </a:ext>
                </a:extLst>
              </p:cNvPr>
              <p:cNvGrpSpPr>
                <a:grpSpLocks noChangeAspect="1"/>
              </p:cNvGrpSpPr>
              <p:nvPr/>
            </p:nvGrpSpPr>
            <p:grpSpPr>
              <a:xfrm>
                <a:off x="3655902" y="1952115"/>
                <a:ext cx="190147" cy="180000"/>
                <a:chOff x="4660325" y="1866850"/>
                <a:chExt cx="68350" cy="58100"/>
              </a:xfrm>
              <a:grpFill/>
            </p:grpSpPr>
            <p:sp>
              <p:nvSpPr>
                <p:cNvPr id="63" name="Google Shape;864;p65">
                  <a:extLst>
                    <a:ext uri="{FF2B5EF4-FFF2-40B4-BE49-F238E27FC236}">
                      <a16:creationId xmlns:a16="http://schemas.microsoft.com/office/drawing/2014/main" id="{D5B9272C-9D24-4DA4-8BCE-B332C738D1FD}"/>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4" name="Google Shape;865;p65">
                  <a:extLst>
                    <a:ext uri="{FF2B5EF4-FFF2-40B4-BE49-F238E27FC236}">
                      <a16:creationId xmlns:a16="http://schemas.microsoft.com/office/drawing/2014/main" id="{3DB3FDF9-4405-4766-AD27-0F6EE2B87B6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9" name="Google Shape;863;p65">
                <a:extLst>
                  <a:ext uri="{FF2B5EF4-FFF2-40B4-BE49-F238E27FC236}">
                    <a16:creationId xmlns:a16="http://schemas.microsoft.com/office/drawing/2014/main" id="{3D838D48-EDEC-49C0-BA55-F914B935B78E}"/>
                  </a:ext>
                </a:extLst>
              </p:cNvPr>
              <p:cNvGrpSpPr>
                <a:grpSpLocks noChangeAspect="1"/>
              </p:cNvGrpSpPr>
              <p:nvPr/>
            </p:nvGrpSpPr>
            <p:grpSpPr>
              <a:xfrm flipH="1">
                <a:off x="8345950" y="1952115"/>
                <a:ext cx="190147" cy="180000"/>
                <a:chOff x="4660325" y="1866850"/>
                <a:chExt cx="68350" cy="58100"/>
              </a:xfrm>
              <a:grpFill/>
            </p:grpSpPr>
            <p:sp>
              <p:nvSpPr>
                <p:cNvPr id="61" name="Google Shape;864;p65">
                  <a:extLst>
                    <a:ext uri="{FF2B5EF4-FFF2-40B4-BE49-F238E27FC236}">
                      <a16:creationId xmlns:a16="http://schemas.microsoft.com/office/drawing/2014/main" id="{DD7C8A5F-4AC8-437D-A12D-0933D958743F}"/>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a:extLst>
                    <a:ext uri="{FF2B5EF4-FFF2-40B4-BE49-F238E27FC236}">
                      <a16:creationId xmlns:a16="http://schemas.microsoft.com/office/drawing/2014/main" id="{E7ADB537-63DE-4FF4-878E-1203F66AB58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60" name="矩形: 圆角 59">
                <a:extLst>
                  <a:ext uri="{FF2B5EF4-FFF2-40B4-BE49-F238E27FC236}">
                    <a16:creationId xmlns:a16="http://schemas.microsoft.com/office/drawing/2014/main" id="{F2AD1DFC-345F-4BED-A41D-A1F79E77A008}"/>
                  </a:ext>
                </a:extLst>
              </p:cNvPr>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800" b="1" spc="800" dirty="0">
                    <a:solidFill>
                      <a:schemeClr val="tx1">
                        <a:lumMod val="50000"/>
                        <a:lumOff val="50000"/>
                      </a:schemeClr>
                    </a:solidFill>
                    <a:latin typeface="微软雅黑" panose="020B0503020204020204" pitchFamily="34" charset="-122"/>
                    <a:ea typeface="微软雅黑" panose="020B0503020204020204" pitchFamily="34" charset="-122"/>
                    <a:cs typeface="+mn-ea"/>
                  </a:rPr>
                  <a:t>实验结果</a:t>
                </a:r>
                <a:endPar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grpSp>
      </p:grpSp>
      <p:sp>
        <p:nvSpPr>
          <p:cNvPr id="3" name="文本占位符 2">
            <a:extLst>
              <a:ext uri="{FF2B5EF4-FFF2-40B4-BE49-F238E27FC236}">
                <a16:creationId xmlns:a16="http://schemas.microsoft.com/office/drawing/2014/main" id="{30050878-1F4F-4910-8C7E-8D29F613C4E4}"/>
              </a:ext>
            </a:extLst>
          </p:cNvPr>
          <p:cNvSpPr>
            <a:spLocks noGrp="1"/>
          </p:cNvSpPr>
          <p:nvPr>
            <p:ph type="body" sz="quarter" idx="13"/>
          </p:nvPr>
        </p:nvSpPr>
        <p:spPr/>
        <p:txBody>
          <a:bodyPr/>
          <a:lstStyle/>
          <a:p>
            <a:r>
              <a:rPr lang="zh-CN" altLang="en-US"/>
              <a:t>提纲</a:t>
            </a:r>
          </a:p>
        </p:txBody>
      </p:sp>
    </p:spTree>
    <p:extLst>
      <p:ext uri="{BB962C8B-B14F-4D97-AF65-F5344CB8AC3E}">
        <p14:creationId xmlns:p14="http://schemas.microsoft.com/office/powerpoint/2010/main" val="1509960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FE8306-9687-4941-B1D1-2D07FEFB4162}"/>
              </a:ext>
            </a:extLst>
          </p:cNvPr>
          <p:cNvSpPr>
            <a:spLocks noGrp="1"/>
          </p:cNvSpPr>
          <p:nvPr>
            <p:ph type="sldNum" sz="quarter" idx="12"/>
          </p:nvPr>
        </p:nvSpPr>
        <p:spPr/>
        <p:txBody>
          <a:bodyPr/>
          <a:lstStyle/>
          <a:p>
            <a:fld id="{72A5E12F-523A-4D75-95A2-779F57F5D9E2}" type="slidenum">
              <a:rPr lang="zh-CN" altLang="en-US" smtClean="0"/>
              <a:pPr/>
              <a:t>25</a:t>
            </a:fld>
            <a:endParaRPr lang="zh-CN" altLang="en-US"/>
          </a:p>
        </p:txBody>
      </p:sp>
      <p:sp>
        <p:nvSpPr>
          <p:cNvPr id="3" name="文本占位符 2">
            <a:extLst>
              <a:ext uri="{FF2B5EF4-FFF2-40B4-BE49-F238E27FC236}">
                <a16:creationId xmlns:a16="http://schemas.microsoft.com/office/drawing/2014/main" id="{66659B1A-4781-4FBC-97EA-F4778FBEF545}"/>
              </a:ext>
            </a:extLst>
          </p:cNvPr>
          <p:cNvSpPr>
            <a:spLocks noGrp="1"/>
          </p:cNvSpPr>
          <p:nvPr>
            <p:ph type="body" sz="quarter" idx="13"/>
          </p:nvPr>
        </p:nvSpPr>
        <p:spPr>
          <a:xfrm>
            <a:off x="291114" y="258953"/>
            <a:ext cx="6758444" cy="569912"/>
          </a:xfrm>
        </p:spPr>
        <p:txBody>
          <a:bodyPr>
            <a:normAutofit/>
          </a:bodyPr>
          <a:lstStyle/>
          <a:p>
            <a:r>
              <a:rPr lang="zh-CN" altLang="en-US" dirty="0"/>
              <a:t>总结</a:t>
            </a:r>
            <a:endParaRPr lang="zh-CN" altLang="en-US" baseline="30000" dirty="0"/>
          </a:p>
        </p:txBody>
      </p:sp>
      <p:sp>
        <p:nvSpPr>
          <p:cNvPr id="16" name="文本框 15">
            <a:extLst>
              <a:ext uri="{FF2B5EF4-FFF2-40B4-BE49-F238E27FC236}">
                <a16:creationId xmlns:a16="http://schemas.microsoft.com/office/drawing/2014/main" id="{E9BF1485-4E4B-4C44-BA10-E2A0445C848C}"/>
              </a:ext>
            </a:extLst>
          </p:cNvPr>
          <p:cNvSpPr txBox="1"/>
          <p:nvPr/>
        </p:nvSpPr>
        <p:spPr>
          <a:xfrm>
            <a:off x="291114" y="1305342"/>
            <a:ext cx="11548354" cy="5632311"/>
          </a:xfrm>
          <a:prstGeom prst="rect">
            <a:avLst/>
          </a:prstGeom>
          <a:noFill/>
        </p:spPr>
        <p:txBody>
          <a:bodyPr wrap="none" rtlCol="0">
            <a:spAutoFit/>
          </a:bodyPr>
          <a:lstStyle/>
          <a:p>
            <a:r>
              <a:rPr lang="en-US" altLang="zh-CN" sz="2400" b="1" dirty="0"/>
              <a:t>Contributions</a:t>
            </a:r>
          </a:p>
          <a:p>
            <a:endParaRPr lang="en-US" altLang="zh-Hans-HK" dirty="0"/>
          </a:p>
          <a:p>
            <a:pPr marL="285750" indent="-285750">
              <a:buFont typeface="Arial" panose="020B0604020202020204" pitchFamily="34" charset="0"/>
              <a:buChar char="•"/>
            </a:pPr>
            <a:r>
              <a:rPr lang="zh-CN" altLang="en-US" b="1" dirty="0">
                <a:latin typeface="+mn-ea"/>
              </a:rPr>
              <a:t>提出了一个具有“优雅”判别规则的分类网络</a:t>
            </a:r>
            <a:r>
              <a:rPr lang="en-US" altLang="zh-CN" b="1" dirty="0">
                <a:latin typeface="+mn-ea"/>
              </a:rPr>
              <a:t>PPN</a:t>
            </a:r>
            <a:r>
              <a:rPr lang="zh-CN" altLang="en-US" b="1" dirty="0">
                <a:latin typeface="+mn-ea"/>
              </a:rPr>
              <a:t>。</a:t>
            </a:r>
            <a:endParaRPr lang="en-US" altLang="zh-CN" b="1" dirty="0">
              <a:latin typeface="+mn-ea"/>
            </a:endParaRPr>
          </a:p>
          <a:p>
            <a:pPr marL="285750" indent="-285750">
              <a:buFont typeface="Arial" panose="020B0604020202020204" pitchFamily="34" charset="0"/>
              <a:buChar char="•"/>
            </a:pPr>
            <a:endParaRPr lang="en-US" altLang="en-US" b="1" dirty="0">
              <a:latin typeface="+mn-ea"/>
            </a:endParaRPr>
          </a:p>
          <a:p>
            <a:pPr marL="285750" indent="-285750">
              <a:buFont typeface="Arial" panose="020B0604020202020204" pitchFamily="34" charset="0"/>
              <a:buChar char="•"/>
            </a:pPr>
            <a:r>
              <a:rPr lang="zh-CN" altLang="en-US" b="1" dirty="0">
                <a:latin typeface="+mn-ea"/>
              </a:rPr>
              <a:t>将</a:t>
            </a:r>
            <a:r>
              <a:rPr lang="en-US" altLang="zh-CN" b="1" dirty="0">
                <a:latin typeface="+mn-ea"/>
              </a:rPr>
              <a:t>PPN</a:t>
            </a:r>
            <a:r>
              <a:rPr lang="zh-CN" altLang="en-US" b="1" dirty="0">
                <a:latin typeface="+mn-ea"/>
              </a:rPr>
              <a:t>引入以往的工作中实现了高分辨率图像的分割（</a:t>
            </a:r>
            <a:r>
              <a:rPr lang="en-US" altLang="zh-CN" b="1" dirty="0" err="1">
                <a:latin typeface="+mn-ea"/>
              </a:rPr>
              <a:t>GRNet</a:t>
            </a:r>
            <a:r>
              <a:rPr lang="zh-CN" altLang="en-US" b="1" dirty="0">
                <a:latin typeface="+mn-ea"/>
              </a:rPr>
              <a:t>），同时不再使用中间特征共享。</a:t>
            </a:r>
            <a:endParaRPr lang="en-US" altLang="zh-CN" b="1" dirty="0">
              <a:latin typeface="+mn-ea"/>
            </a:endParaRPr>
          </a:p>
          <a:p>
            <a:pPr marL="285750" indent="-285750">
              <a:buFont typeface="Arial" panose="020B0604020202020204" pitchFamily="34" charset="0"/>
              <a:buChar char="•"/>
            </a:pPr>
            <a:endParaRPr lang="en-US" altLang="en-US" b="1" dirty="0">
              <a:latin typeface="+mn-ea"/>
            </a:endParaRPr>
          </a:p>
          <a:p>
            <a:pPr marL="285750" indent="-285750">
              <a:buFont typeface="Arial" panose="020B0604020202020204" pitchFamily="34" charset="0"/>
              <a:buChar char="•"/>
            </a:pPr>
            <a:r>
              <a:rPr lang="zh-CN" altLang="zh-CN" sz="1800" b="1" dirty="0">
                <a:effectLst/>
                <a:latin typeface="+mn-ea"/>
                <a:cs typeface="Times New Roman" panose="02020603050405020304" pitchFamily="18" charset="0"/>
              </a:rPr>
              <a:t>在速度、空间、精度三者中较好地权衡</a:t>
            </a:r>
            <a:r>
              <a:rPr lang="zh-CN" altLang="en-US" b="1" dirty="0">
                <a:latin typeface="+mn-ea"/>
                <a:cs typeface="Times New Roman" panose="02020603050405020304" pitchFamily="18" charset="0"/>
              </a:rPr>
              <a:t>，</a:t>
            </a:r>
            <a:r>
              <a:rPr lang="zh-CN" altLang="zh-CN" sz="1800" b="1" dirty="0">
                <a:effectLst/>
                <a:latin typeface="+mn-ea"/>
                <a:cs typeface="Times New Roman" panose="02020603050405020304" pitchFamily="18" charset="0"/>
              </a:rPr>
              <a:t>拥有良好的综合性能</a:t>
            </a:r>
            <a:r>
              <a:rPr lang="zh-CN" altLang="en-US" sz="1800" b="1" dirty="0">
                <a:effectLst/>
                <a:latin typeface="+mn-ea"/>
                <a:cs typeface="Times New Roman" panose="02020603050405020304" pitchFamily="18" charset="0"/>
              </a:rPr>
              <a:t>，其中最为显著的是推断速度方面的提升。</a:t>
            </a:r>
            <a:endParaRPr lang="en-US" altLang="zh-CN" sz="1800" b="1" dirty="0">
              <a:effectLst/>
              <a:latin typeface="+mn-ea"/>
              <a:cs typeface="Times New Roman" panose="02020603050405020304" pitchFamily="18" charset="0"/>
            </a:endParaRPr>
          </a:p>
          <a:p>
            <a:pPr marL="285750" indent="-285750">
              <a:buFont typeface="Arial" panose="020B0604020202020204" pitchFamily="34" charset="0"/>
              <a:buChar char="•"/>
            </a:pPr>
            <a:endParaRPr lang="en-US" altLang="en-US" b="1" dirty="0">
              <a:latin typeface="+mn-ea"/>
              <a:cs typeface="Times New Roman" panose="02020603050405020304" pitchFamily="18" charset="0"/>
            </a:endParaRPr>
          </a:p>
          <a:p>
            <a:endParaRPr lang="en-US" altLang="en-US" b="1" dirty="0">
              <a:latin typeface="+mn-ea"/>
              <a:cs typeface="Times New Roman" panose="02020603050405020304" pitchFamily="18" charset="0"/>
            </a:endParaRPr>
          </a:p>
          <a:p>
            <a:r>
              <a:rPr lang="en-US" altLang="zh-CN" sz="2400" b="1" dirty="0"/>
              <a:t>Inspirations</a:t>
            </a:r>
          </a:p>
          <a:p>
            <a:endParaRPr lang="en-US" altLang="zh-CN" sz="2400" b="1" dirty="0"/>
          </a:p>
          <a:p>
            <a:pPr marL="285750" indent="-285750">
              <a:buFont typeface="Arial" panose="020B0604020202020204" pitchFamily="34" charset="0"/>
              <a:buChar char="•"/>
            </a:pPr>
            <a:r>
              <a:rPr lang="zh-CN" altLang="en-US" b="1" dirty="0">
                <a:latin typeface="+mn-ea"/>
              </a:rPr>
              <a:t>在我目前的工作中由于遥感影像画幅巨大，因此模型推断以局部为主，并辅以上下文信息（与</a:t>
            </a:r>
            <a:r>
              <a:rPr lang="en-US" altLang="zh-CN" b="1" dirty="0">
                <a:latin typeface="+mn-ea"/>
              </a:rPr>
              <a:t>GRNet</a:t>
            </a:r>
            <a:r>
              <a:rPr lang="zh-CN" altLang="en-US" b="1" dirty="0">
                <a:latin typeface="+mn-ea"/>
              </a:rPr>
              <a:t>相反）。</a:t>
            </a:r>
            <a:endParaRPr lang="en-US" altLang="zh-CN" b="1" dirty="0">
              <a:latin typeface="+mn-ea"/>
            </a:endParaRPr>
          </a:p>
          <a:p>
            <a:pPr marL="285750" indent="-285750">
              <a:buFont typeface="Arial" panose="020B0604020202020204" pitchFamily="34" charset="0"/>
              <a:buChar char="•"/>
            </a:pPr>
            <a:endParaRPr lang="en-US" altLang="zh-CN" b="1" dirty="0">
              <a:latin typeface="+mn-ea"/>
            </a:endParaRPr>
          </a:p>
          <a:p>
            <a:pPr marL="285750" indent="-285750">
              <a:buFont typeface="Arial" panose="020B0604020202020204" pitchFamily="34" charset="0"/>
              <a:buChar char="•"/>
            </a:pPr>
            <a:r>
              <a:rPr lang="zh-CN" altLang="en-US" b="1" dirty="0">
                <a:latin typeface="+mn-ea"/>
              </a:rPr>
              <a:t>局部细化的过程也取消了中间特征共享，只将最终特征图融合，加快了一定的推断速度。</a:t>
            </a:r>
            <a:endParaRPr lang="en-US" altLang="zh-CN" b="1" dirty="0">
              <a:latin typeface="+mn-ea"/>
            </a:endParaRPr>
          </a:p>
          <a:p>
            <a:pPr marL="285750" indent="-285750">
              <a:buFont typeface="Arial" panose="020B0604020202020204" pitchFamily="34" charset="0"/>
              <a:buChar char="•"/>
            </a:pPr>
            <a:endParaRPr lang="en-US" altLang="zh-CN" b="1" dirty="0">
              <a:latin typeface="+mn-ea"/>
            </a:endParaRPr>
          </a:p>
          <a:p>
            <a:pPr marL="285750" indent="-285750">
              <a:buFont typeface="Arial" panose="020B0604020202020204" pitchFamily="34" charset="0"/>
              <a:buChar char="•"/>
            </a:pPr>
            <a:r>
              <a:rPr lang="zh-CN" altLang="en-US" b="1" dirty="0">
                <a:latin typeface="+mn-ea"/>
              </a:rPr>
              <a:t>考虑到不是所有的局部图像块（</a:t>
            </a:r>
            <a:r>
              <a:rPr lang="en-US" altLang="zh-CN" b="1" dirty="0">
                <a:latin typeface="+mn-ea"/>
              </a:rPr>
              <a:t>Patch</a:t>
            </a:r>
            <a:r>
              <a:rPr lang="zh-CN" altLang="en-US" b="1" dirty="0">
                <a:latin typeface="+mn-ea"/>
              </a:rPr>
              <a:t>）都存在云与类似地物、云</a:t>
            </a:r>
            <a:r>
              <a:rPr lang="en-US" altLang="zh-CN" b="1" dirty="0">
                <a:latin typeface="+mn-ea"/>
              </a:rPr>
              <a:t>/</a:t>
            </a:r>
            <a:r>
              <a:rPr lang="zh-CN" altLang="en-US" b="1" dirty="0">
                <a:latin typeface="+mn-ea"/>
              </a:rPr>
              <a:t>雪的混淆问题，假如局部已经足够好。</a:t>
            </a:r>
            <a:endParaRPr lang="en-US" altLang="zh-CN" b="1" dirty="0">
              <a:latin typeface="+mn-ea"/>
            </a:endParaRPr>
          </a:p>
          <a:p>
            <a:pPr marL="285750" indent="-285750">
              <a:buFont typeface="Arial" panose="020B0604020202020204" pitchFamily="34" charset="0"/>
              <a:buChar char="•"/>
            </a:pPr>
            <a:endParaRPr lang="en-US" altLang="zh-CN" b="1" dirty="0">
              <a:latin typeface="+mn-ea"/>
            </a:endParaRPr>
          </a:p>
          <a:p>
            <a:pPr marL="285750" indent="-285750">
              <a:buFont typeface="Arial" panose="020B0604020202020204" pitchFamily="34" charset="0"/>
              <a:buChar char="•"/>
            </a:pPr>
            <a:r>
              <a:rPr lang="zh-CN" altLang="en-US" b="1">
                <a:latin typeface="+mn-ea"/>
              </a:rPr>
              <a:t>是否也</a:t>
            </a:r>
            <a:r>
              <a:rPr lang="zh-CN" altLang="en-US" b="1" dirty="0">
                <a:latin typeface="+mn-ea"/>
              </a:rPr>
              <a:t>可以从局部出发设计一个类似的分类网络，加快整体的推断速度（还在验证可行性）。</a:t>
            </a:r>
            <a:endParaRPr lang="en-US" altLang="zh-CN" b="1" dirty="0">
              <a:latin typeface="+mn-ea"/>
            </a:endParaRPr>
          </a:p>
          <a:p>
            <a:pPr marL="285750" indent="-285750">
              <a:buFont typeface="Arial" panose="020B0604020202020204" pitchFamily="34" charset="0"/>
              <a:buChar char="•"/>
            </a:pPr>
            <a:endParaRPr lang="en-US" altLang="en-US" b="1" dirty="0">
              <a:latin typeface="+mn-ea"/>
            </a:endParaRPr>
          </a:p>
        </p:txBody>
      </p:sp>
    </p:spTree>
    <p:extLst>
      <p:ext uri="{BB962C8B-B14F-4D97-AF65-F5344CB8AC3E}">
        <p14:creationId xmlns:p14="http://schemas.microsoft.com/office/powerpoint/2010/main" val="962348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FE8306-9687-4941-B1D1-2D07FEFB4162}"/>
              </a:ext>
            </a:extLst>
          </p:cNvPr>
          <p:cNvSpPr>
            <a:spLocks noGrp="1"/>
          </p:cNvSpPr>
          <p:nvPr>
            <p:ph type="sldNum" sz="quarter" idx="12"/>
          </p:nvPr>
        </p:nvSpPr>
        <p:spPr/>
        <p:txBody>
          <a:bodyPr/>
          <a:lstStyle/>
          <a:p>
            <a:fld id="{72A5E12F-523A-4D75-95A2-779F57F5D9E2}" type="slidenum">
              <a:rPr lang="zh-CN" altLang="en-US" smtClean="0"/>
              <a:pPr/>
              <a:t>26</a:t>
            </a:fld>
            <a:endParaRPr lang="zh-CN" altLang="en-US"/>
          </a:p>
        </p:txBody>
      </p:sp>
      <p:sp>
        <p:nvSpPr>
          <p:cNvPr id="4" name="文本框 3">
            <a:extLst>
              <a:ext uri="{FF2B5EF4-FFF2-40B4-BE49-F238E27FC236}">
                <a16:creationId xmlns:a16="http://schemas.microsoft.com/office/drawing/2014/main" id="{525D640A-8A75-4218-93FC-7BE2330F795E}"/>
              </a:ext>
            </a:extLst>
          </p:cNvPr>
          <p:cNvSpPr txBox="1"/>
          <p:nvPr/>
        </p:nvSpPr>
        <p:spPr>
          <a:xfrm>
            <a:off x="4977745" y="3136612"/>
            <a:ext cx="2236510" cy="584775"/>
          </a:xfrm>
          <a:prstGeom prst="rect">
            <a:avLst/>
          </a:prstGeom>
          <a:noFill/>
        </p:spPr>
        <p:txBody>
          <a:bodyPr wrap="none" rtlCol="0">
            <a:spAutoFit/>
          </a:bodyPr>
          <a:lstStyle/>
          <a:p>
            <a:r>
              <a:rPr lang="zh-CN" altLang="en-US" sz="3200" b="1" dirty="0"/>
              <a:t>感谢聆听！</a:t>
            </a:r>
            <a:endParaRPr lang="zh-Hans-HK" altLang="en-US" sz="3200" b="1" dirty="0"/>
          </a:p>
        </p:txBody>
      </p:sp>
    </p:spTree>
    <p:extLst>
      <p:ext uri="{BB962C8B-B14F-4D97-AF65-F5344CB8AC3E}">
        <p14:creationId xmlns:p14="http://schemas.microsoft.com/office/powerpoint/2010/main" val="278670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F0B4C-A187-41AC-B44A-57B7665B14A5}"/>
              </a:ext>
            </a:extLst>
          </p:cNvPr>
          <p:cNvSpPr>
            <a:spLocks noGrp="1"/>
          </p:cNvSpPr>
          <p:nvPr>
            <p:ph type="sldNum" sz="quarter" idx="12"/>
          </p:nvPr>
        </p:nvSpPr>
        <p:spPr/>
        <p:txBody>
          <a:bodyPr/>
          <a:lstStyle/>
          <a:p>
            <a:fld id="{72A5E12F-523A-4D75-95A2-779F57F5D9E2}" type="slidenum">
              <a:rPr lang="zh-CN" altLang="en-US" smtClean="0"/>
              <a:pPr/>
              <a:t>3</a:t>
            </a:fld>
            <a:endParaRPr lang="zh-CN" altLang="en-US"/>
          </a:p>
        </p:txBody>
      </p:sp>
      <p:sp>
        <p:nvSpPr>
          <p:cNvPr id="3" name="文本占位符 2">
            <a:extLst>
              <a:ext uri="{FF2B5EF4-FFF2-40B4-BE49-F238E27FC236}">
                <a16:creationId xmlns:a16="http://schemas.microsoft.com/office/drawing/2014/main" id="{03CF4F49-EDA4-4E18-81E3-C2E9BEF18D75}"/>
              </a:ext>
            </a:extLst>
          </p:cNvPr>
          <p:cNvSpPr>
            <a:spLocks noGrp="1"/>
          </p:cNvSpPr>
          <p:nvPr>
            <p:ph type="body" sz="quarter" idx="13"/>
          </p:nvPr>
        </p:nvSpPr>
        <p:spPr/>
        <p:txBody>
          <a:bodyPr/>
          <a:lstStyle/>
          <a:p>
            <a:r>
              <a:rPr lang="zh-CN" altLang="en-US" dirty="0">
                <a:latin typeface="+mn-lt"/>
              </a:rPr>
              <a:t>前置知识</a:t>
            </a:r>
          </a:p>
        </p:txBody>
      </p:sp>
      <p:sp>
        <p:nvSpPr>
          <p:cNvPr id="57" name="矩形 56">
            <a:extLst>
              <a:ext uri="{FF2B5EF4-FFF2-40B4-BE49-F238E27FC236}">
                <a16:creationId xmlns:a16="http://schemas.microsoft.com/office/drawing/2014/main" id="{9DF43C63-AFB6-4CBD-A677-D3B9FEEEC4E1}"/>
              </a:ext>
            </a:extLst>
          </p:cNvPr>
          <p:cNvSpPr/>
          <p:nvPr/>
        </p:nvSpPr>
        <p:spPr>
          <a:xfrm>
            <a:off x="291114" y="1366466"/>
            <a:ext cx="2195508" cy="523220"/>
          </a:xfrm>
          <a:prstGeom prst="rect">
            <a:avLst/>
          </a:prstGeom>
          <a:solidFill>
            <a:srgbClr val="EB705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语义分割</a:t>
            </a:r>
          </a:p>
        </p:txBody>
      </p:sp>
      <p:sp>
        <p:nvSpPr>
          <p:cNvPr id="11" name="文本框 10">
            <a:extLst>
              <a:ext uri="{FF2B5EF4-FFF2-40B4-BE49-F238E27FC236}">
                <a16:creationId xmlns:a16="http://schemas.microsoft.com/office/drawing/2014/main" id="{765324CD-E192-4FFF-B327-C6580D7762DF}"/>
              </a:ext>
            </a:extLst>
          </p:cNvPr>
          <p:cNvSpPr txBox="1"/>
          <p:nvPr/>
        </p:nvSpPr>
        <p:spPr>
          <a:xfrm>
            <a:off x="2918690" y="1426098"/>
            <a:ext cx="3394195" cy="4635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800" b="1" dirty="0">
                <a:latin typeface="微软雅黑" panose="020B0503020204020204" pitchFamily="34" charset="-122"/>
                <a:ea typeface="微软雅黑" panose="020B0503020204020204" pitchFamily="34" charset="-122"/>
                <a:cs typeface="Arial" panose="020B0604020202020204" pitchFamily="34" charset="0"/>
              </a:rPr>
              <a:t>像素级的图像分类任务</a:t>
            </a:r>
            <a:endParaRPr lang="zh-Hans-HK" altLang="en-US" dirty="0"/>
          </a:p>
        </p:txBody>
      </p:sp>
      <p:pic>
        <p:nvPicPr>
          <p:cNvPr id="46" name="图片 45">
            <a:extLst>
              <a:ext uri="{FF2B5EF4-FFF2-40B4-BE49-F238E27FC236}">
                <a16:creationId xmlns:a16="http://schemas.microsoft.com/office/drawing/2014/main" id="{67B1B352-8E0A-4304-8187-B5254E011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26" y="2270423"/>
            <a:ext cx="3529056" cy="3501909"/>
          </a:xfrm>
          <a:prstGeom prst="rect">
            <a:avLst/>
          </a:prstGeom>
        </p:spPr>
      </p:pic>
      <p:pic>
        <p:nvPicPr>
          <p:cNvPr id="48" name="图片 47">
            <a:extLst>
              <a:ext uri="{FF2B5EF4-FFF2-40B4-BE49-F238E27FC236}">
                <a16:creationId xmlns:a16="http://schemas.microsoft.com/office/drawing/2014/main" id="{41EDACFD-A66D-4252-9458-E5DD084F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844" y="2264930"/>
            <a:ext cx="3529056" cy="3529056"/>
          </a:xfrm>
          <a:prstGeom prst="rect">
            <a:avLst/>
          </a:prstGeom>
        </p:spPr>
      </p:pic>
      <p:pic>
        <p:nvPicPr>
          <p:cNvPr id="51" name="图片 50">
            <a:extLst>
              <a:ext uri="{FF2B5EF4-FFF2-40B4-BE49-F238E27FC236}">
                <a16:creationId xmlns:a16="http://schemas.microsoft.com/office/drawing/2014/main" id="{7A650C33-94D9-4EE6-8DD2-20336DB42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900" y="5282829"/>
            <a:ext cx="2087948" cy="511157"/>
          </a:xfrm>
          <a:prstGeom prst="rect">
            <a:avLst/>
          </a:prstGeom>
        </p:spPr>
      </p:pic>
      <p:sp>
        <p:nvSpPr>
          <p:cNvPr id="4" name="文本框 3">
            <a:extLst>
              <a:ext uri="{FF2B5EF4-FFF2-40B4-BE49-F238E27FC236}">
                <a16:creationId xmlns:a16="http://schemas.microsoft.com/office/drawing/2014/main" id="{54E22180-32B0-4F95-898C-9E7C18F18314}"/>
              </a:ext>
            </a:extLst>
          </p:cNvPr>
          <p:cNvSpPr txBox="1"/>
          <p:nvPr/>
        </p:nvSpPr>
        <p:spPr>
          <a:xfrm>
            <a:off x="678114" y="6328281"/>
            <a:ext cx="1843774" cy="276999"/>
          </a:xfrm>
          <a:prstGeom prst="rect">
            <a:avLst/>
          </a:prstGeom>
          <a:noFill/>
        </p:spPr>
        <p:txBody>
          <a:bodyPr wrap="none" rtlCol="0">
            <a:spAutoFit/>
          </a:bodyPr>
          <a:lstStyle/>
          <a:p>
            <a:r>
              <a:rPr lang="zh-CN" altLang="en-US" sz="1200" dirty="0"/>
              <a:t>图源：</a:t>
            </a:r>
            <a:r>
              <a:rPr lang="en-US" altLang="zh-CN" sz="1200" dirty="0"/>
              <a:t>Deep Globe</a:t>
            </a:r>
            <a:r>
              <a:rPr lang="zh-CN" altLang="en-US" sz="1200" dirty="0"/>
              <a:t>数据集</a:t>
            </a:r>
            <a:endParaRPr lang="zh-Hans-HK" altLang="en-US" sz="1200" dirty="0"/>
          </a:p>
        </p:txBody>
      </p:sp>
      <p:sp>
        <p:nvSpPr>
          <p:cNvPr id="5" name="文本框 4">
            <a:extLst>
              <a:ext uri="{FF2B5EF4-FFF2-40B4-BE49-F238E27FC236}">
                <a16:creationId xmlns:a16="http://schemas.microsoft.com/office/drawing/2014/main" id="{9DA9693A-3BB0-4A66-AEE7-A4DE5D2927B5}"/>
              </a:ext>
            </a:extLst>
          </p:cNvPr>
          <p:cNvSpPr txBox="1"/>
          <p:nvPr/>
        </p:nvSpPr>
        <p:spPr>
          <a:xfrm>
            <a:off x="2119799" y="5806070"/>
            <a:ext cx="1467709" cy="369332"/>
          </a:xfrm>
          <a:prstGeom prst="rect">
            <a:avLst/>
          </a:prstGeom>
          <a:noFill/>
        </p:spPr>
        <p:txBody>
          <a:bodyPr wrap="none" rtlCol="0">
            <a:spAutoFit/>
          </a:bodyPr>
          <a:lstStyle/>
          <a:p>
            <a:r>
              <a:rPr lang="en-US" altLang="zh-Hans-HK" b="1" dirty="0"/>
              <a:t>S</a:t>
            </a:r>
            <a:r>
              <a:rPr lang="en-US" altLang="zh-CN" b="1" dirty="0"/>
              <a:t>ource Image</a:t>
            </a:r>
            <a:endParaRPr lang="zh-Hans-HK" altLang="en-US" b="1" dirty="0"/>
          </a:p>
        </p:txBody>
      </p:sp>
      <p:sp>
        <p:nvSpPr>
          <p:cNvPr id="12" name="文本框 11">
            <a:extLst>
              <a:ext uri="{FF2B5EF4-FFF2-40B4-BE49-F238E27FC236}">
                <a16:creationId xmlns:a16="http://schemas.microsoft.com/office/drawing/2014/main" id="{3BBC6329-1ADD-41DF-AC91-3A240B795EAC}"/>
              </a:ext>
            </a:extLst>
          </p:cNvPr>
          <p:cNvSpPr txBox="1"/>
          <p:nvPr/>
        </p:nvSpPr>
        <p:spPr>
          <a:xfrm>
            <a:off x="7948765" y="5799620"/>
            <a:ext cx="691215" cy="369332"/>
          </a:xfrm>
          <a:prstGeom prst="rect">
            <a:avLst/>
          </a:prstGeom>
          <a:noFill/>
        </p:spPr>
        <p:txBody>
          <a:bodyPr wrap="none" rtlCol="0">
            <a:spAutoFit/>
          </a:bodyPr>
          <a:lstStyle/>
          <a:p>
            <a:r>
              <a:rPr lang="en-US" altLang="zh-Hans-HK" b="1" dirty="0"/>
              <a:t>Label</a:t>
            </a:r>
            <a:endParaRPr lang="zh-Hans-HK" altLang="en-US" b="1" dirty="0"/>
          </a:p>
        </p:txBody>
      </p:sp>
    </p:spTree>
    <p:extLst>
      <p:ext uri="{BB962C8B-B14F-4D97-AF65-F5344CB8AC3E}">
        <p14:creationId xmlns:p14="http://schemas.microsoft.com/office/powerpoint/2010/main" val="422806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1841B9-C264-4230-BB72-CCCB451594C1}"/>
              </a:ext>
            </a:extLst>
          </p:cNvPr>
          <p:cNvSpPr>
            <a:spLocks noGrp="1"/>
          </p:cNvSpPr>
          <p:nvPr>
            <p:ph type="sldNum" sz="quarter" idx="12"/>
          </p:nvPr>
        </p:nvSpPr>
        <p:spPr/>
        <p:txBody>
          <a:bodyPr/>
          <a:lstStyle/>
          <a:p>
            <a:fld id="{72A5E12F-523A-4D75-95A2-779F57F5D9E2}" type="slidenum">
              <a:rPr lang="zh-CN" altLang="en-US" smtClean="0"/>
              <a:pPr/>
              <a:t>4</a:t>
            </a:fld>
            <a:endParaRPr lang="zh-CN" altLang="en-US"/>
          </a:p>
        </p:txBody>
      </p:sp>
      <p:sp>
        <p:nvSpPr>
          <p:cNvPr id="3" name="文本占位符 2">
            <a:extLst>
              <a:ext uri="{FF2B5EF4-FFF2-40B4-BE49-F238E27FC236}">
                <a16:creationId xmlns:a16="http://schemas.microsoft.com/office/drawing/2014/main" id="{D54EFE80-DE4F-47E9-8D02-E99083E8CD8B}"/>
              </a:ext>
            </a:extLst>
          </p:cNvPr>
          <p:cNvSpPr>
            <a:spLocks noGrp="1"/>
          </p:cNvSpPr>
          <p:nvPr>
            <p:ph type="body" sz="quarter" idx="13"/>
          </p:nvPr>
        </p:nvSpPr>
        <p:spPr/>
        <p:txBody>
          <a:bodyPr/>
          <a:lstStyle/>
          <a:p>
            <a:r>
              <a:rPr lang="zh-CN" altLang="en-US" dirty="0"/>
              <a:t>研究背景</a:t>
            </a:r>
          </a:p>
        </p:txBody>
      </p:sp>
      <p:sp>
        <p:nvSpPr>
          <p:cNvPr id="61" name="文本框 60">
            <a:extLst>
              <a:ext uri="{FF2B5EF4-FFF2-40B4-BE49-F238E27FC236}">
                <a16:creationId xmlns:a16="http://schemas.microsoft.com/office/drawing/2014/main" id="{DB56050D-0E87-4F74-B342-96129A2030FB}"/>
              </a:ext>
            </a:extLst>
          </p:cNvPr>
          <p:cNvSpPr txBox="1"/>
          <p:nvPr/>
        </p:nvSpPr>
        <p:spPr>
          <a:xfrm>
            <a:off x="291114" y="1357133"/>
            <a:ext cx="11240654" cy="4635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800" b="1" dirty="0">
                <a:latin typeface="微软雅黑" panose="020B0503020204020204" pitchFamily="34" charset="-122"/>
                <a:ea typeface="微软雅黑" panose="020B0503020204020204" pitchFamily="34" charset="-122"/>
                <a:cs typeface="Arial" panose="020B0604020202020204" pitchFamily="34" charset="0"/>
              </a:rPr>
              <a:t>随着摄影技术和传感器技术的进步，</a:t>
            </a:r>
            <a:r>
              <a:rPr kumimoji="1" lang="zh-CN" altLang="en-US" sz="1800" b="1" dirty="0">
                <a:solidFill>
                  <a:schemeClr val="accent2">
                    <a:lumMod val="75000"/>
                  </a:schemeClr>
                </a:solidFill>
                <a:latin typeface="微软雅黑" panose="020B0503020204020204" pitchFamily="34" charset="-122"/>
                <a:ea typeface="微软雅黑" panose="020B0503020204020204" pitchFamily="34" charset="-122"/>
                <a:cs typeface="Arial" panose="020B0604020202020204" pitchFamily="34" charset="0"/>
              </a:rPr>
              <a:t>超高分辨率图像</a:t>
            </a:r>
            <a:r>
              <a:rPr kumimoji="1" lang="zh-CN" altLang="en-US" sz="1800" b="1" dirty="0">
                <a:latin typeface="微软雅黑" panose="020B0503020204020204" pitchFamily="34" charset="-122"/>
                <a:ea typeface="微软雅黑" panose="020B0503020204020204" pitchFamily="34" charset="-122"/>
                <a:cs typeface="Arial" panose="020B0604020202020204" pitchFamily="34" charset="0"/>
              </a:rPr>
              <a:t>激增，对其进行有效分析的需求也逐渐增加。</a:t>
            </a:r>
            <a:endParaRPr lang="zh-Hans-HK" altLang="en-US" dirty="0"/>
          </a:p>
        </p:txBody>
      </p:sp>
      <p:graphicFrame>
        <p:nvGraphicFramePr>
          <p:cNvPr id="4" name="表格 61">
            <a:extLst>
              <a:ext uri="{FF2B5EF4-FFF2-40B4-BE49-F238E27FC236}">
                <a16:creationId xmlns:a16="http://schemas.microsoft.com/office/drawing/2014/main" id="{B0F4C6AF-7C96-4D78-8C09-B35F72BBA783}"/>
              </a:ext>
            </a:extLst>
          </p:cNvPr>
          <p:cNvGraphicFramePr>
            <a:graphicFrameLocks noGrp="1"/>
          </p:cNvGraphicFramePr>
          <p:nvPr>
            <p:extLst>
              <p:ext uri="{D42A27DB-BD31-4B8C-83A1-F6EECF244321}">
                <p14:modId xmlns:p14="http://schemas.microsoft.com/office/powerpoint/2010/main" val="2172300324"/>
              </p:ext>
            </p:extLst>
          </p:nvPr>
        </p:nvGraphicFramePr>
        <p:xfrm>
          <a:off x="1847441" y="2224175"/>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71612915"/>
                    </a:ext>
                  </a:extLst>
                </a:gridCol>
                <a:gridCol w="4064000">
                  <a:extLst>
                    <a:ext uri="{9D8B030D-6E8A-4147-A177-3AD203B41FA5}">
                      <a16:colId xmlns:a16="http://schemas.microsoft.com/office/drawing/2014/main" val="1214728389"/>
                    </a:ext>
                  </a:extLst>
                </a:gridCol>
              </a:tblGrid>
              <a:tr h="370840">
                <a:tc>
                  <a:txBody>
                    <a:bodyPr/>
                    <a:lstStyle/>
                    <a:p>
                      <a:pPr algn="ctr"/>
                      <a:r>
                        <a:rPr lang="en-US" altLang="zh-Hans-HK" dirty="0"/>
                        <a:t>R</a:t>
                      </a:r>
                      <a:r>
                        <a:rPr lang="en-US" altLang="zh-CN" dirty="0"/>
                        <a:t>esolution</a:t>
                      </a:r>
                      <a:endParaRPr lang="zh-Hans-HK" altLang="en-US" dirty="0"/>
                    </a:p>
                  </a:txBody>
                  <a:tcPr/>
                </a:tc>
                <a:tc>
                  <a:txBody>
                    <a:bodyPr/>
                    <a:lstStyle/>
                    <a:p>
                      <a:pPr algn="ctr"/>
                      <a:r>
                        <a:rPr lang="en-US" altLang="zh-Hans-HK" dirty="0"/>
                        <a:t>Definition</a:t>
                      </a:r>
                      <a:endParaRPr lang="zh-Hans-HK" altLang="en-US" dirty="0"/>
                    </a:p>
                  </a:txBody>
                  <a:tcPr/>
                </a:tc>
                <a:extLst>
                  <a:ext uri="{0D108BD9-81ED-4DB2-BD59-A6C34878D82A}">
                    <a16:rowId xmlns:a16="http://schemas.microsoft.com/office/drawing/2014/main" val="3622188290"/>
                  </a:ext>
                </a:extLst>
              </a:tr>
              <a:tr h="370840">
                <a:tc>
                  <a:txBody>
                    <a:bodyPr/>
                    <a:lstStyle/>
                    <a:p>
                      <a:pPr algn="ctr"/>
                      <a:r>
                        <a:rPr lang="en-US" altLang="zh-Hans-HK" dirty="0"/>
                        <a:t>at least </a:t>
                      </a:r>
                      <a:r>
                        <a:rPr lang="en-US" altLang="zh-Hans-HK" b="1" dirty="0"/>
                        <a:t>2048x1080</a:t>
                      </a:r>
                      <a:endParaRPr lang="zh-Hans-HK" altLang="en-US" b="1" dirty="0"/>
                    </a:p>
                  </a:txBody>
                  <a:tcPr/>
                </a:tc>
                <a:tc>
                  <a:txBody>
                    <a:bodyPr/>
                    <a:lstStyle/>
                    <a:p>
                      <a:pPr algn="ctr"/>
                      <a:r>
                        <a:rPr lang="en-US" altLang="zh-Hans-HK" dirty="0"/>
                        <a:t>High Resolution or 2K</a:t>
                      </a:r>
                      <a:r>
                        <a:rPr lang="zh-CN" altLang="en-US" dirty="0"/>
                        <a:t>（</a:t>
                      </a:r>
                      <a:r>
                        <a:rPr lang="en-US" altLang="zh-CN" dirty="0"/>
                        <a:t>HR</a:t>
                      </a:r>
                      <a:r>
                        <a:rPr lang="zh-CN" altLang="en-US" dirty="0"/>
                        <a:t>）</a:t>
                      </a:r>
                      <a:endParaRPr lang="zh-Hans-HK" altLang="en-US" dirty="0"/>
                    </a:p>
                  </a:txBody>
                  <a:tcPr/>
                </a:tc>
                <a:extLst>
                  <a:ext uri="{0D108BD9-81ED-4DB2-BD59-A6C34878D82A}">
                    <a16:rowId xmlns:a16="http://schemas.microsoft.com/office/drawing/2014/main" val="3409520637"/>
                  </a:ext>
                </a:extLst>
              </a:tr>
              <a:tr h="370840">
                <a:tc>
                  <a:txBody>
                    <a:bodyPr/>
                    <a:lstStyle/>
                    <a:p>
                      <a:pPr algn="ctr"/>
                      <a:r>
                        <a:rPr lang="en-US" altLang="zh-Hans-HK" dirty="0"/>
                        <a:t>at least </a:t>
                      </a:r>
                      <a:r>
                        <a:rPr lang="en-US" altLang="zh-Hans-HK" b="1" dirty="0"/>
                        <a:t>3840x1080</a:t>
                      </a:r>
                      <a:endParaRPr lang="zh-Hans-HK" altLang="en-US" b="1" dirty="0"/>
                    </a:p>
                  </a:txBody>
                  <a:tcPr/>
                </a:tc>
                <a:tc>
                  <a:txBody>
                    <a:bodyPr/>
                    <a:lstStyle/>
                    <a:p>
                      <a:pPr algn="ctr"/>
                      <a:r>
                        <a:rPr lang="en-US" altLang="zh-Hans-HK" dirty="0"/>
                        <a:t>4K</a:t>
                      </a:r>
                      <a:endParaRPr lang="zh-Hans-HK" altLang="en-US" dirty="0"/>
                    </a:p>
                  </a:txBody>
                  <a:tcPr/>
                </a:tc>
                <a:extLst>
                  <a:ext uri="{0D108BD9-81ED-4DB2-BD59-A6C34878D82A}">
                    <a16:rowId xmlns:a16="http://schemas.microsoft.com/office/drawing/2014/main" val="581393396"/>
                  </a:ext>
                </a:extLst>
              </a:tr>
              <a:tr h="370840">
                <a:tc>
                  <a:txBody>
                    <a:bodyPr/>
                    <a:lstStyle/>
                    <a:p>
                      <a:pPr algn="ctr"/>
                      <a:r>
                        <a:rPr lang="en-US" altLang="zh-Hans-HK" dirty="0"/>
                        <a:t>at least </a:t>
                      </a:r>
                      <a:r>
                        <a:rPr lang="en-US" altLang="zh-Hans-HK" b="1" dirty="0"/>
                        <a:t>3840x2160</a:t>
                      </a:r>
                      <a:endParaRPr lang="zh-Hans-HK" altLang="en-US" b="1" dirty="0"/>
                    </a:p>
                  </a:txBody>
                  <a:tcPr/>
                </a:tc>
                <a:tc>
                  <a:txBody>
                    <a:bodyPr/>
                    <a:lstStyle/>
                    <a:p>
                      <a:pPr algn="ctr"/>
                      <a:r>
                        <a:rPr lang="en-US" altLang="zh-Hans-HK" dirty="0"/>
                        <a:t>Ultra-high Resolution</a:t>
                      </a:r>
                      <a:r>
                        <a:rPr lang="zh-CN" altLang="en-US" dirty="0"/>
                        <a:t>（</a:t>
                      </a:r>
                      <a:r>
                        <a:rPr lang="en-US" altLang="zh-CN" dirty="0"/>
                        <a:t>UHR</a:t>
                      </a:r>
                      <a:r>
                        <a:rPr lang="zh-CN" altLang="en-US" dirty="0"/>
                        <a:t>）</a:t>
                      </a:r>
                      <a:endParaRPr lang="zh-Hans-HK" altLang="en-US" dirty="0"/>
                    </a:p>
                  </a:txBody>
                  <a:tcPr/>
                </a:tc>
                <a:extLst>
                  <a:ext uri="{0D108BD9-81ED-4DB2-BD59-A6C34878D82A}">
                    <a16:rowId xmlns:a16="http://schemas.microsoft.com/office/drawing/2014/main" val="340435979"/>
                  </a:ext>
                </a:extLst>
              </a:tr>
            </a:tbl>
          </a:graphicData>
        </a:graphic>
      </p:graphicFrame>
      <p:sp>
        <p:nvSpPr>
          <p:cNvPr id="63" name="文本框 62">
            <a:extLst>
              <a:ext uri="{FF2B5EF4-FFF2-40B4-BE49-F238E27FC236}">
                <a16:creationId xmlns:a16="http://schemas.microsoft.com/office/drawing/2014/main" id="{471FABFF-4A08-429E-9EDA-43ADAE99A2FC}"/>
              </a:ext>
            </a:extLst>
          </p:cNvPr>
          <p:cNvSpPr txBox="1"/>
          <p:nvPr/>
        </p:nvSpPr>
        <p:spPr>
          <a:xfrm>
            <a:off x="291114" y="6335973"/>
            <a:ext cx="11874148" cy="369332"/>
          </a:xfrm>
          <a:prstGeom prst="rect">
            <a:avLst/>
          </a:prstGeom>
          <a:noFill/>
        </p:spPr>
        <p:txBody>
          <a:bodyPr wrap="none" rtlCol="0">
            <a:spAutoFit/>
          </a:bodyPr>
          <a:lstStyle/>
          <a:p>
            <a:r>
              <a:rPr lang="en-US" altLang="zh-Hans-HK" dirty="0"/>
              <a:t>*Steven Ascher and Edward Pincus. The filmmaker’s handbook: A comprehensive guide for the digital age. Penguin, 2007.</a:t>
            </a:r>
            <a:endParaRPr lang="zh-Hans-HK" altLang="en-US" dirty="0"/>
          </a:p>
        </p:txBody>
      </p:sp>
      <p:sp>
        <p:nvSpPr>
          <p:cNvPr id="64" name="文本框 63">
            <a:extLst>
              <a:ext uri="{FF2B5EF4-FFF2-40B4-BE49-F238E27FC236}">
                <a16:creationId xmlns:a16="http://schemas.microsoft.com/office/drawing/2014/main" id="{5AA47B91-C9C5-4E31-B8D5-5228902577C8}"/>
              </a:ext>
            </a:extLst>
          </p:cNvPr>
          <p:cNvSpPr txBox="1"/>
          <p:nvPr/>
        </p:nvSpPr>
        <p:spPr>
          <a:xfrm>
            <a:off x="4838070" y="3934098"/>
            <a:ext cx="1915909" cy="369332"/>
          </a:xfrm>
          <a:prstGeom prst="rect">
            <a:avLst/>
          </a:prstGeom>
          <a:noFill/>
        </p:spPr>
        <p:txBody>
          <a:bodyPr wrap="none" rtlCol="0">
            <a:spAutoFit/>
          </a:bodyPr>
          <a:lstStyle/>
          <a:p>
            <a:r>
              <a:rPr lang="zh-CN" altLang="en-US" dirty="0"/>
              <a:t>高分辨率的定义*</a:t>
            </a:r>
            <a:endParaRPr lang="zh-Hans-HK" altLang="en-US" dirty="0"/>
          </a:p>
        </p:txBody>
      </p:sp>
      <p:sp>
        <p:nvSpPr>
          <p:cNvPr id="65" name="文本框 64">
            <a:extLst>
              <a:ext uri="{FF2B5EF4-FFF2-40B4-BE49-F238E27FC236}">
                <a16:creationId xmlns:a16="http://schemas.microsoft.com/office/drawing/2014/main" id="{F81D2CF6-D86D-46CE-9964-AA6A7EE39C9D}"/>
              </a:ext>
            </a:extLst>
          </p:cNvPr>
          <p:cNvSpPr txBox="1"/>
          <p:nvPr/>
        </p:nvSpPr>
        <p:spPr>
          <a:xfrm>
            <a:off x="291114" y="4624319"/>
            <a:ext cx="11240654"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超高分图像通常来自于地理遥感、医疗成像等领域。</a:t>
            </a:r>
            <a:endParaRPr kumimoji="1" lang="en-US" altLang="zh-CN" b="1"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endParaRPr lang="zh-Hans-HK" altLang="en-US" dirty="0"/>
          </a:p>
        </p:txBody>
      </p:sp>
    </p:spTree>
    <p:extLst>
      <p:ext uri="{BB962C8B-B14F-4D97-AF65-F5344CB8AC3E}">
        <p14:creationId xmlns:p14="http://schemas.microsoft.com/office/powerpoint/2010/main" val="4073523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A7BAC1-874A-4BDD-919F-9109A9973EEC}"/>
              </a:ext>
            </a:extLst>
          </p:cNvPr>
          <p:cNvSpPr>
            <a:spLocks noGrp="1"/>
          </p:cNvSpPr>
          <p:nvPr>
            <p:ph type="sldNum" sz="quarter" idx="12"/>
          </p:nvPr>
        </p:nvSpPr>
        <p:spPr/>
        <p:txBody>
          <a:bodyPr/>
          <a:lstStyle/>
          <a:p>
            <a:fld id="{72A5E12F-523A-4D75-95A2-779F57F5D9E2}" type="slidenum">
              <a:rPr lang="zh-CN" altLang="en-US" smtClean="0"/>
              <a:pPr/>
              <a:t>5</a:t>
            </a:fld>
            <a:endParaRPr lang="zh-CN" altLang="en-US"/>
          </a:p>
        </p:txBody>
      </p:sp>
      <p:sp>
        <p:nvSpPr>
          <p:cNvPr id="3" name="文本占位符 2">
            <a:extLst>
              <a:ext uri="{FF2B5EF4-FFF2-40B4-BE49-F238E27FC236}">
                <a16:creationId xmlns:a16="http://schemas.microsoft.com/office/drawing/2014/main" id="{F8AFDAD5-3B07-4798-9FF4-B866A77B2E26}"/>
              </a:ext>
            </a:extLst>
          </p:cNvPr>
          <p:cNvSpPr>
            <a:spLocks noGrp="1"/>
          </p:cNvSpPr>
          <p:nvPr>
            <p:ph type="body" sz="quarter" idx="13"/>
          </p:nvPr>
        </p:nvSpPr>
        <p:spPr/>
        <p:txBody>
          <a:bodyPr/>
          <a:lstStyle/>
          <a:p>
            <a:r>
              <a:rPr lang="zh-CN" altLang="en-US" dirty="0"/>
              <a:t>研究背景 </a:t>
            </a:r>
            <a:r>
              <a:rPr lang="en-US" altLang="zh-CN" dirty="0"/>
              <a:t>– </a:t>
            </a:r>
            <a:r>
              <a:rPr lang="zh-CN" altLang="en-US" dirty="0"/>
              <a:t>问题和挑战</a:t>
            </a:r>
          </a:p>
        </p:txBody>
      </p:sp>
      <p:sp>
        <p:nvSpPr>
          <p:cNvPr id="4" name="文本框 3">
            <a:extLst>
              <a:ext uri="{FF2B5EF4-FFF2-40B4-BE49-F238E27FC236}">
                <a16:creationId xmlns:a16="http://schemas.microsoft.com/office/drawing/2014/main" id="{45CEC0AE-E706-49FD-9275-3A834621E377}"/>
              </a:ext>
            </a:extLst>
          </p:cNvPr>
          <p:cNvSpPr txBox="1"/>
          <p:nvPr/>
        </p:nvSpPr>
        <p:spPr>
          <a:xfrm>
            <a:off x="291114" y="1272620"/>
            <a:ext cx="11333018"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然而，大多数模型都适用于全分辨率图像并执行密集预测，与图像分类相比，这需要更多的</a:t>
            </a:r>
            <a:r>
              <a:rPr kumimoji="1" lang="en-US" altLang="zh-CN" b="1" dirty="0">
                <a:latin typeface="微软雅黑" panose="020B0503020204020204" pitchFamily="34" charset="-122"/>
                <a:ea typeface="微软雅黑" panose="020B0503020204020204" pitchFamily="34" charset="-122"/>
                <a:cs typeface="Arial" panose="020B0604020202020204" pitchFamily="34" charset="0"/>
              </a:rPr>
              <a:t>GPU</a:t>
            </a: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内存。</a:t>
            </a:r>
            <a:endParaRPr kumimoji="1" lang="en-US" altLang="zh-CN"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当图像分辨率变得超高时，会陷入显存效率</a:t>
            </a:r>
            <a:r>
              <a:rPr kumimoji="1" lang="en-US" altLang="zh-CN" b="1" dirty="0">
                <a:latin typeface="微软雅黑" panose="020B0503020204020204" pitchFamily="34" charset="-122"/>
                <a:ea typeface="微软雅黑" panose="020B0503020204020204" pitchFamily="34" charset="-122"/>
                <a:cs typeface="Arial" panose="020B0604020202020204" pitchFamily="34" charset="0"/>
              </a:rPr>
              <a:t>(</a:t>
            </a: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甚至可行性</a:t>
            </a:r>
            <a:r>
              <a:rPr kumimoji="1" lang="en-US" altLang="zh-CN" b="1" dirty="0">
                <a:latin typeface="微软雅黑" panose="020B0503020204020204" pitchFamily="34" charset="-122"/>
                <a:ea typeface="微软雅黑" panose="020B0503020204020204" pitchFamily="34" charset="-122"/>
                <a:cs typeface="Arial" panose="020B0604020202020204" pitchFamily="34" charset="0"/>
              </a:rPr>
              <a:t>)</a:t>
            </a: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和分割质量之间两难的境地。</a:t>
            </a:r>
            <a:endParaRPr kumimoji="1" lang="zh-Hans-HK" altLang="en-US"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D1FC0872-1E64-474C-87A9-38BDFBA9B09C}"/>
              </a:ext>
            </a:extLst>
          </p:cNvPr>
          <p:cNvSpPr txBox="1"/>
          <p:nvPr/>
        </p:nvSpPr>
        <p:spPr>
          <a:xfrm>
            <a:off x="578777" y="2551323"/>
            <a:ext cx="3371436" cy="369332"/>
          </a:xfrm>
          <a:prstGeom prst="rect">
            <a:avLst/>
          </a:prstGeom>
          <a:noFill/>
        </p:spPr>
        <p:txBody>
          <a:bodyPr wrap="none" rtlCol="0">
            <a:spAutoFit/>
          </a:bodyPr>
          <a:lstStyle/>
          <a:p>
            <a:r>
              <a:rPr lang="zh-CN" altLang="en-US" dirty="0"/>
              <a:t>以</a:t>
            </a:r>
            <a:r>
              <a:rPr lang="en-US" altLang="zh-CN" dirty="0"/>
              <a:t>Deep Globe</a:t>
            </a:r>
            <a:r>
              <a:rPr lang="zh-CN" altLang="en-US" dirty="0"/>
              <a:t>为例：</a:t>
            </a:r>
            <a:r>
              <a:rPr lang="en-US" altLang="zh-CN" dirty="0"/>
              <a:t>2448 </a:t>
            </a:r>
            <a:r>
              <a:rPr lang="zh-CN" altLang="en-US" dirty="0"/>
              <a:t>* </a:t>
            </a:r>
            <a:r>
              <a:rPr lang="en-US" altLang="zh-CN" dirty="0"/>
              <a:t>2448</a:t>
            </a:r>
            <a:endParaRPr lang="zh-Hans-HK" altLang="en-US" dirty="0"/>
          </a:p>
        </p:txBody>
      </p:sp>
      <p:graphicFrame>
        <p:nvGraphicFramePr>
          <p:cNvPr id="6" name="表格 6">
            <a:extLst>
              <a:ext uri="{FF2B5EF4-FFF2-40B4-BE49-F238E27FC236}">
                <a16:creationId xmlns:a16="http://schemas.microsoft.com/office/drawing/2014/main" id="{38331ADC-8340-439E-94C3-38349D082429}"/>
              </a:ext>
            </a:extLst>
          </p:cNvPr>
          <p:cNvGraphicFramePr>
            <a:graphicFrameLocks noGrp="1"/>
          </p:cNvGraphicFramePr>
          <p:nvPr>
            <p:extLst>
              <p:ext uri="{D42A27DB-BD31-4B8C-83A1-F6EECF244321}">
                <p14:modId xmlns:p14="http://schemas.microsoft.com/office/powerpoint/2010/main" val="3716140812"/>
              </p:ext>
            </p:extLst>
          </p:nvPr>
        </p:nvGraphicFramePr>
        <p:xfrm>
          <a:off x="578779" y="3179052"/>
          <a:ext cx="4862943" cy="2595880"/>
        </p:xfrm>
        <a:graphic>
          <a:graphicData uri="http://schemas.openxmlformats.org/drawingml/2006/table">
            <a:tbl>
              <a:tblPr firstRow="1" bandRow="1">
                <a:tableStyleId>{5C22544A-7EE6-4342-B048-85BDC9FD1C3A}</a:tableStyleId>
              </a:tblPr>
              <a:tblGrid>
                <a:gridCol w="1103743">
                  <a:extLst>
                    <a:ext uri="{9D8B030D-6E8A-4147-A177-3AD203B41FA5}">
                      <a16:colId xmlns:a16="http://schemas.microsoft.com/office/drawing/2014/main" val="2396942706"/>
                    </a:ext>
                  </a:extLst>
                </a:gridCol>
                <a:gridCol w="2138219">
                  <a:extLst>
                    <a:ext uri="{9D8B030D-6E8A-4147-A177-3AD203B41FA5}">
                      <a16:colId xmlns:a16="http://schemas.microsoft.com/office/drawing/2014/main" val="3734589079"/>
                    </a:ext>
                  </a:extLst>
                </a:gridCol>
                <a:gridCol w="1620981">
                  <a:extLst>
                    <a:ext uri="{9D8B030D-6E8A-4147-A177-3AD203B41FA5}">
                      <a16:colId xmlns:a16="http://schemas.microsoft.com/office/drawing/2014/main" val="850493428"/>
                    </a:ext>
                  </a:extLst>
                </a:gridCol>
              </a:tblGrid>
              <a:tr h="370840">
                <a:tc>
                  <a:txBody>
                    <a:bodyPr/>
                    <a:lstStyle/>
                    <a:p>
                      <a:pPr algn="ctr"/>
                      <a:r>
                        <a:rPr lang="en-US" altLang="zh-Hans-HK" dirty="0"/>
                        <a:t>M</a:t>
                      </a:r>
                      <a:r>
                        <a:rPr lang="en-US" altLang="zh-CN" dirty="0"/>
                        <a:t>odel</a:t>
                      </a:r>
                      <a:endParaRPr lang="zh-Hans-HK" altLang="en-US" dirty="0"/>
                    </a:p>
                  </a:txBody>
                  <a:tcPr/>
                </a:tc>
                <a:tc>
                  <a:txBody>
                    <a:bodyPr/>
                    <a:lstStyle/>
                    <a:p>
                      <a:pPr algn="ctr"/>
                      <a:r>
                        <a:rPr lang="en-US" altLang="zh-Hans-HK" dirty="0"/>
                        <a:t>Memory (MB)</a:t>
                      </a:r>
                      <a:endParaRPr lang="zh-Hans-HK" altLang="en-US" dirty="0"/>
                    </a:p>
                  </a:txBody>
                  <a:tcPr/>
                </a:tc>
                <a:tc>
                  <a:txBody>
                    <a:bodyPr/>
                    <a:lstStyle/>
                    <a:p>
                      <a:pPr algn="ctr"/>
                      <a:r>
                        <a:rPr lang="en-US" altLang="zh-Hans-HK" dirty="0"/>
                        <a:t>Acc (mIoU)</a:t>
                      </a:r>
                      <a:endParaRPr lang="zh-Hans-HK" altLang="en-US" dirty="0"/>
                    </a:p>
                  </a:txBody>
                  <a:tcPr/>
                </a:tc>
                <a:extLst>
                  <a:ext uri="{0D108BD9-81ED-4DB2-BD59-A6C34878D82A}">
                    <a16:rowId xmlns:a16="http://schemas.microsoft.com/office/drawing/2014/main" val="786156854"/>
                  </a:ext>
                </a:extLst>
              </a:tr>
              <a:tr h="370840">
                <a:tc>
                  <a:txBody>
                    <a:bodyPr/>
                    <a:lstStyle/>
                    <a:p>
                      <a:pPr algn="ctr"/>
                      <a:r>
                        <a:rPr lang="en-US" altLang="zh-Hans-HK" dirty="0" err="1"/>
                        <a:t>Unet</a:t>
                      </a:r>
                      <a:endParaRPr lang="zh-Hans-HK" altLang="en-US" dirty="0"/>
                    </a:p>
                  </a:txBody>
                  <a:tcPr/>
                </a:tc>
                <a:tc>
                  <a:txBody>
                    <a:bodyPr/>
                    <a:lstStyle/>
                    <a:p>
                      <a:pPr algn="ctr"/>
                      <a:r>
                        <a:rPr lang="en-US" altLang="zh-Hans-HK" dirty="0"/>
                        <a:t>5507</a:t>
                      </a:r>
                      <a:endParaRPr lang="zh-Hans-HK" altLang="en-US" dirty="0"/>
                    </a:p>
                  </a:txBody>
                  <a:tcPr/>
                </a:tc>
                <a:tc>
                  <a:txBody>
                    <a:bodyPr/>
                    <a:lstStyle/>
                    <a:p>
                      <a:pPr algn="ctr"/>
                      <a:r>
                        <a:rPr lang="en-US" altLang="zh-Hans-HK" dirty="0"/>
                        <a:t>38.4%</a:t>
                      </a:r>
                      <a:endParaRPr lang="zh-Hans-HK" altLang="en-US" dirty="0"/>
                    </a:p>
                  </a:txBody>
                  <a:tcPr/>
                </a:tc>
                <a:extLst>
                  <a:ext uri="{0D108BD9-81ED-4DB2-BD59-A6C34878D82A}">
                    <a16:rowId xmlns:a16="http://schemas.microsoft.com/office/drawing/2014/main" val="354524925"/>
                  </a:ext>
                </a:extLst>
              </a:tr>
              <a:tr h="370840">
                <a:tc>
                  <a:txBody>
                    <a:bodyPr/>
                    <a:lstStyle/>
                    <a:p>
                      <a:pPr algn="ctr"/>
                      <a:r>
                        <a:rPr lang="en-US" altLang="zh-Hans-HK" dirty="0"/>
                        <a:t>*</a:t>
                      </a:r>
                      <a:r>
                        <a:rPr lang="en-US" altLang="zh-Hans-HK" dirty="0" err="1"/>
                        <a:t>ICN</a:t>
                      </a:r>
                      <a:r>
                        <a:rPr lang="en-US" altLang="zh-CN" dirty="0" err="1"/>
                        <a:t>et</a:t>
                      </a:r>
                      <a:endParaRPr lang="zh-Hans-HK" altLang="en-US" dirty="0"/>
                    </a:p>
                  </a:txBody>
                  <a:tcPr/>
                </a:tc>
                <a:tc>
                  <a:txBody>
                    <a:bodyPr/>
                    <a:lstStyle/>
                    <a:p>
                      <a:pPr algn="ctr"/>
                      <a:r>
                        <a:rPr lang="en-US" altLang="zh-Hans-HK" dirty="0"/>
                        <a:t>2557</a:t>
                      </a:r>
                      <a:endParaRPr lang="zh-Hans-HK" altLang="en-US" dirty="0"/>
                    </a:p>
                  </a:txBody>
                  <a:tcPr/>
                </a:tc>
                <a:tc>
                  <a:txBody>
                    <a:bodyPr/>
                    <a:lstStyle/>
                    <a:p>
                      <a:pPr algn="ctr"/>
                      <a:r>
                        <a:rPr lang="en-US" altLang="zh-Hans-HK" dirty="0"/>
                        <a:t>40.2%</a:t>
                      </a:r>
                      <a:endParaRPr lang="zh-Hans-HK" altLang="en-US" dirty="0"/>
                    </a:p>
                  </a:txBody>
                  <a:tcPr/>
                </a:tc>
                <a:extLst>
                  <a:ext uri="{0D108BD9-81ED-4DB2-BD59-A6C34878D82A}">
                    <a16:rowId xmlns:a16="http://schemas.microsoft.com/office/drawing/2014/main" val="960293842"/>
                  </a:ext>
                </a:extLst>
              </a:tr>
              <a:tr h="370840">
                <a:tc>
                  <a:txBody>
                    <a:bodyPr/>
                    <a:lstStyle/>
                    <a:p>
                      <a:pPr algn="ctr"/>
                      <a:r>
                        <a:rPr lang="en-US" altLang="zh-Hans-HK" dirty="0"/>
                        <a:t>**</a:t>
                      </a:r>
                      <a:r>
                        <a:rPr lang="en-US" altLang="zh-Hans-HK" dirty="0" err="1"/>
                        <a:t>PSPNet</a:t>
                      </a:r>
                      <a:endParaRPr lang="zh-Hans-HK" altLang="en-US" dirty="0"/>
                    </a:p>
                  </a:txBody>
                  <a:tcPr/>
                </a:tc>
                <a:tc>
                  <a:txBody>
                    <a:bodyPr/>
                    <a:lstStyle/>
                    <a:p>
                      <a:pPr algn="ctr"/>
                      <a:r>
                        <a:rPr lang="en-US" altLang="zh-Hans-HK" dirty="0"/>
                        <a:t>6289</a:t>
                      </a:r>
                      <a:endParaRPr lang="zh-Hans-HK" altLang="en-US" dirty="0"/>
                    </a:p>
                  </a:txBody>
                  <a:tcPr/>
                </a:tc>
                <a:tc>
                  <a:txBody>
                    <a:bodyPr/>
                    <a:lstStyle/>
                    <a:p>
                      <a:pPr algn="ctr"/>
                      <a:r>
                        <a:rPr lang="en-US" altLang="zh-Hans-HK" dirty="0"/>
                        <a:t>56.6%</a:t>
                      </a:r>
                      <a:endParaRPr lang="zh-Hans-HK" altLang="en-US" dirty="0"/>
                    </a:p>
                  </a:txBody>
                  <a:tcPr/>
                </a:tc>
                <a:extLst>
                  <a:ext uri="{0D108BD9-81ED-4DB2-BD59-A6C34878D82A}">
                    <a16:rowId xmlns:a16="http://schemas.microsoft.com/office/drawing/2014/main" val="3984083948"/>
                  </a:ext>
                </a:extLst>
              </a:tr>
              <a:tr h="370840">
                <a:tc>
                  <a:txBody>
                    <a:bodyPr/>
                    <a:lstStyle/>
                    <a:p>
                      <a:pPr algn="ctr"/>
                      <a:r>
                        <a:rPr lang="en-US" altLang="zh-Hans-HK" dirty="0"/>
                        <a:t>**</a:t>
                      </a:r>
                      <a:r>
                        <a:rPr lang="en-US" altLang="zh-Hans-HK" dirty="0" err="1"/>
                        <a:t>SegNet</a:t>
                      </a:r>
                      <a:endParaRPr lang="zh-Hans-HK" altLang="en-US" dirty="0"/>
                    </a:p>
                  </a:txBody>
                  <a:tcPr/>
                </a:tc>
                <a:tc>
                  <a:txBody>
                    <a:bodyPr/>
                    <a:lstStyle/>
                    <a:p>
                      <a:pPr algn="ctr"/>
                      <a:r>
                        <a:rPr lang="en-US" altLang="zh-Hans-HK" dirty="0"/>
                        <a:t>10339</a:t>
                      </a:r>
                      <a:endParaRPr lang="zh-Hans-HK" altLang="en-US" dirty="0"/>
                    </a:p>
                  </a:txBody>
                  <a:tcPr/>
                </a:tc>
                <a:tc>
                  <a:txBody>
                    <a:bodyPr/>
                    <a:lstStyle/>
                    <a:p>
                      <a:pPr algn="ctr"/>
                      <a:r>
                        <a:rPr lang="en-US" altLang="zh-Hans-HK" dirty="0"/>
                        <a:t>61.2%</a:t>
                      </a:r>
                      <a:endParaRPr lang="zh-Hans-HK" altLang="en-US" dirty="0"/>
                    </a:p>
                  </a:txBody>
                  <a:tcPr/>
                </a:tc>
                <a:extLst>
                  <a:ext uri="{0D108BD9-81ED-4DB2-BD59-A6C34878D82A}">
                    <a16:rowId xmlns:a16="http://schemas.microsoft.com/office/drawing/2014/main" val="3254276"/>
                  </a:ext>
                </a:extLst>
              </a:tr>
              <a:tr h="370840">
                <a:tc>
                  <a:txBody>
                    <a:bodyPr/>
                    <a:lstStyle/>
                    <a:p>
                      <a:pPr algn="ctr"/>
                      <a:r>
                        <a:rPr lang="en-US" altLang="zh-Hans-HK" dirty="0"/>
                        <a:t>DLv3+</a:t>
                      </a:r>
                      <a:endParaRPr lang="zh-Hans-HK" altLang="en-US" dirty="0"/>
                    </a:p>
                  </a:txBody>
                  <a:tcPr/>
                </a:tc>
                <a:tc>
                  <a:txBody>
                    <a:bodyPr/>
                    <a:lstStyle/>
                    <a:p>
                      <a:pPr algn="ctr"/>
                      <a:r>
                        <a:rPr lang="en-US" altLang="zh-Hans-HK" dirty="0"/>
                        <a:t>3199</a:t>
                      </a:r>
                      <a:endParaRPr lang="zh-Hans-HK" altLang="en-US" dirty="0"/>
                    </a:p>
                  </a:txBody>
                  <a:tcPr/>
                </a:tc>
                <a:tc>
                  <a:txBody>
                    <a:bodyPr/>
                    <a:lstStyle/>
                    <a:p>
                      <a:pPr algn="ctr"/>
                      <a:r>
                        <a:rPr lang="en-US" altLang="zh-Hans-HK" dirty="0"/>
                        <a:t>63.5%</a:t>
                      </a:r>
                      <a:endParaRPr lang="zh-Hans-HK" altLang="en-US" dirty="0"/>
                    </a:p>
                  </a:txBody>
                  <a:tcPr/>
                </a:tc>
                <a:extLst>
                  <a:ext uri="{0D108BD9-81ED-4DB2-BD59-A6C34878D82A}">
                    <a16:rowId xmlns:a16="http://schemas.microsoft.com/office/drawing/2014/main" val="1236236893"/>
                  </a:ext>
                </a:extLst>
              </a:tr>
              <a:tr h="370840">
                <a:tc>
                  <a:txBody>
                    <a:bodyPr/>
                    <a:lstStyle/>
                    <a:p>
                      <a:pPr algn="ctr"/>
                      <a:r>
                        <a:rPr lang="en-US" altLang="zh-Hans-HK" dirty="0"/>
                        <a:t>FCN-8s</a:t>
                      </a:r>
                      <a:endParaRPr lang="zh-Hans-HK" altLang="en-US" dirty="0"/>
                    </a:p>
                  </a:txBody>
                  <a:tcPr/>
                </a:tc>
                <a:tc>
                  <a:txBody>
                    <a:bodyPr/>
                    <a:lstStyle/>
                    <a:p>
                      <a:pPr algn="ctr"/>
                      <a:r>
                        <a:rPr lang="en-US" altLang="zh-Hans-HK" dirty="0"/>
                        <a:t>5227</a:t>
                      </a:r>
                      <a:endParaRPr lang="zh-Hans-HK" altLang="en-US" dirty="0"/>
                    </a:p>
                  </a:txBody>
                  <a:tcPr/>
                </a:tc>
                <a:tc>
                  <a:txBody>
                    <a:bodyPr/>
                    <a:lstStyle/>
                    <a:p>
                      <a:pPr algn="ctr"/>
                      <a:r>
                        <a:rPr lang="en-US" altLang="zh-Hans-HK" dirty="0"/>
                        <a:t>70.1%</a:t>
                      </a:r>
                      <a:endParaRPr lang="zh-Hans-HK" altLang="en-US" dirty="0"/>
                    </a:p>
                  </a:txBody>
                  <a:tcPr/>
                </a:tc>
                <a:extLst>
                  <a:ext uri="{0D108BD9-81ED-4DB2-BD59-A6C34878D82A}">
                    <a16:rowId xmlns:a16="http://schemas.microsoft.com/office/drawing/2014/main" val="3379094667"/>
                  </a:ext>
                </a:extLst>
              </a:tr>
            </a:tbl>
          </a:graphicData>
        </a:graphic>
      </p:graphicFrame>
      <p:sp>
        <p:nvSpPr>
          <p:cNvPr id="7" name="文本框 6">
            <a:extLst>
              <a:ext uri="{FF2B5EF4-FFF2-40B4-BE49-F238E27FC236}">
                <a16:creationId xmlns:a16="http://schemas.microsoft.com/office/drawing/2014/main" id="{EAFCD449-93FD-4F9B-AF70-5D90B3F1C625}"/>
              </a:ext>
            </a:extLst>
          </p:cNvPr>
          <p:cNvSpPr txBox="1"/>
          <p:nvPr/>
        </p:nvSpPr>
        <p:spPr>
          <a:xfrm>
            <a:off x="578777" y="5922395"/>
            <a:ext cx="4817281" cy="461665"/>
          </a:xfrm>
          <a:prstGeom prst="rect">
            <a:avLst/>
          </a:prstGeom>
          <a:noFill/>
        </p:spPr>
        <p:txBody>
          <a:bodyPr wrap="none" rtlCol="0">
            <a:spAutoFit/>
          </a:bodyPr>
          <a:lstStyle/>
          <a:p>
            <a:r>
              <a:rPr lang="en-US" altLang="zh-Hans-HK" sz="1200" dirty="0"/>
              <a:t>* </a:t>
            </a:r>
            <a:r>
              <a:rPr lang="en-US" altLang="zh-Hans-HK" sz="1200" dirty="0" err="1"/>
              <a:t>ICNet</a:t>
            </a:r>
            <a:r>
              <a:rPr lang="zh-CN" altLang="en-US" sz="1200" dirty="0"/>
              <a:t>为实时分割网络</a:t>
            </a:r>
            <a:endParaRPr lang="en-US" altLang="zh-CN" sz="1200" dirty="0"/>
          </a:p>
          <a:p>
            <a:r>
              <a:rPr lang="zh-CN" altLang="en-US" sz="1200" dirty="0"/>
              <a:t>** </a:t>
            </a:r>
            <a:r>
              <a:rPr lang="en-US" altLang="zh-CN" sz="1200" dirty="0" err="1"/>
              <a:t>PSPNet</a:t>
            </a:r>
            <a:r>
              <a:rPr lang="zh-CN" altLang="en-US" sz="1200" dirty="0"/>
              <a:t>和</a:t>
            </a:r>
            <a:r>
              <a:rPr lang="en-US" altLang="zh-CN" sz="1200" dirty="0" err="1"/>
              <a:t>SegNet</a:t>
            </a:r>
            <a:r>
              <a:rPr lang="zh-CN" altLang="en-US" sz="1200" dirty="0"/>
              <a:t>无法直接将原图作为输入，都进行了一定的下采样</a:t>
            </a:r>
            <a:endParaRPr lang="zh-Hans-HK" altLang="en-US" sz="1200" dirty="0"/>
          </a:p>
        </p:txBody>
      </p:sp>
      <p:pic>
        <p:nvPicPr>
          <p:cNvPr id="9" name="图片 8">
            <a:extLst>
              <a:ext uri="{FF2B5EF4-FFF2-40B4-BE49-F238E27FC236}">
                <a16:creationId xmlns:a16="http://schemas.microsoft.com/office/drawing/2014/main" id="{B389D7F0-0717-4043-8856-5DA9A142693B}"/>
              </a:ext>
            </a:extLst>
          </p:cNvPr>
          <p:cNvPicPr>
            <a:picLocks noChangeAspect="1"/>
          </p:cNvPicPr>
          <p:nvPr/>
        </p:nvPicPr>
        <p:blipFill rotWithShape="1">
          <a:blip r:embed="rId3">
            <a:extLst>
              <a:ext uri="{28A0092B-C50C-407E-A947-70E740481C1C}">
                <a14:useLocalDpi xmlns:a14="http://schemas.microsoft.com/office/drawing/2010/main" val="0"/>
              </a:ext>
            </a:extLst>
          </a:blip>
          <a:srcRect l="26774" r="12179" b="47817"/>
          <a:stretch/>
        </p:blipFill>
        <p:spPr>
          <a:xfrm>
            <a:off x="6054687" y="3284105"/>
            <a:ext cx="4799028" cy="847436"/>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A041B79-2B5F-4A2B-B7A7-03175D1C7B02}"/>
                  </a:ext>
                </a:extLst>
              </p:cNvPr>
              <p:cNvSpPr txBox="1"/>
              <p:nvPr/>
            </p:nvSpPr>
            <p:spPr>
              <a:xfrm>
                <a:off x="6096000" y="4149258"/>
                <a:ext cx="1689758" cy="954107"/>
              </a:xfrm>
              <a:prstGeom prst="rect">
                <a:avLst/>
              </a:prstGeom>
              <a:noFill/>
            </p:spPr>
            <p:txBody>
              <a:bodyPr wrap="none" rtlCol="0">
                <a:spAutoFit/>
              </a:bodyPr>
              <a:lstStyle/>
              <a:p>
                <a14:m>
                  <m:oMath xmlns:m="http://schemas.openxmlformats.org/officeDocument/2006/math">
                    <m:r>
                      <a:rPr lang="en-US" altLang="zh-Hans-HK" sz="1400" b="0" i="1" smtClean="0">
                        <a:latin typeface="Cambria Math" panose="02040503050406030204" pitchFamily="18" charset="0"/>
                      </a:rPr>
                      <m:t>𝐷</m:t>
                    </m:r>
                  </m:oMath>
                </a14:m>
                <a:r>
                  <a:rPr lang="en-US" altLang="zh-Hans-HK" sz="1400" dirty="0"/>
                  <a:t>: Number of Layers</a:t>
                </a:r>
              </a:p>
              <a:p>
                <a14:m>
                  <m:oMath xmlns:m="http://schemas.openxmlformats.org/officeDocument/2006/math">
                    <m:sSub>
                      <m:sSubPr>
                        <m:ctrlPr>
                          <a:rPr lang="en-US" altLang="zh-Hans-HK" sz="1400" i="1" smtClean="0">
                            <a:latin typeface="Cambria Math" panose="02040503050406030204" pitchFamily="18" charset="0"/>
                          </a:rPr>
                        </m:ctrlPr>
                      </m:sSubPr>
                      <m:e>
                        <m:r>
                          <a:rPr lang="en-US" altLang="zh-Hans-HK" sz="1400" b="0" i="1" smtClean="0">
                            <a:latin typeface="Cambria Math" panose="02040503050406030204" pitchFamily="18" charset="0"/>
                          </a:rPr>
                          <m:t>𝐾</m:t>
                        </m:r>
                      </m:e>
                      <m:sub>
                        <m:r>
                          <a:rPr lang="en-US" altLang="zh-Hans-HK" sz="1400" b="0" i="1" smtClean="0">
                            <a:latin typeface="Cambria Math" panose="02040503050406030204" pitchFamily="18" charset="0"/>
                          </a:rPr>
                          <m:t>𝑙</m:t>
                        </m:r>
                      </m:sub>
                    </m:sSub>
                  </m:oMath>
                </a14:m>
                <a:r>
                  <a:rPr lang="en-US" altLang="zh-Hans-HK" sz="1400" dirty="0"/>
                  <a:t>: Kernel Size</a:t>
                </a:r>
              </a:p>
              <a:p>
                <a14:m>
                  <m:oMath xmlns:m="http://schemas.openxmlformats.org/officeDocument/2006/math">
                    <m:r>
                      <a:rPr lang="en-US" altLang="zh-Hans-HK" sz="1400" b="0" i="1" smtClean="0">
                        <a:latin typeface="Cambria Math" panose="02040503050406030204" pitchFamily="18" charset="0"/>
                      </a:rPr>
                      <m:t>𝐶</m:t>
                    </m:r>
                    <m:r>
                      <a:rPr lang="en-US" altLang="zh-Hans-HK" sz="1400" b="0" i="1" smtClean="0">
                        <a:latin typeface="Cambria Math" panose="02040503050406030204" pitchFamily="18" charset="0"/>
                      </a:rPr>
                      <m:t>:</m:t>
                    </m:r>
                  </m:oMath>
                </a14:m>
                <a:r>
                  <a:rPr lang="zh-Hans-HK" altLang="en-US" sz="1400" dirty="0"/>
                  <a:t> </a:t>
                </a:r>
                <a:r>
                  <a:rPr lang="en-US" altLang="zh-Hans-HK" sz="1400" dirty="0"/>
                  <a:t>Channels</a:t>
                </a:r>
              </a:p>
              <a:p>
                <a14:m>
                  <m:oMath xmlns:m="http://schemas.openxmlformats.org/officeDocument/2006/math">
                    <m:r>
                      <a:rPr lang="en-US" altLang="zh-Hans-HK" sz="1400" b="0" i="1" smtClean="0">
                        <a:latin typeface="Cambria Math" panose="02040503050406030204" pitchFamily="18" charset="0"/>
                      </a:rPr>
                      <m:t>𝑀</m:t>
                    </m:r>
                  </m:oMath>
                </a14:m>
                <a:r>
                  <a:rPr lang="en-US" altLang="zh-Hans-HK" sz="1400" dirty="0"/>
                  <a:t>: Feature Map Size</a:t>
                </a:r>
                <a:endParaRPr lang="zh-Hans-HK" altLang="en-US" sz="1400" dirty="0"/>
              </a:p>
            </p:txBody>
          </p:sp>
        </mc:Choice>
        <mc:Fallback xmlns="">
          <p:sp>
            <p:nvSpPr>
              <p:cNvPr id="10" name="文本框 9">
                <a:extLst>
                  <a:ext uri="{FF2B5EF4-FFF2-40B4-BE49-F238E27FC236}">
                    <a16:creationId xmlns:a16="http://schemas.microsoft.com/office/drawing/2014/main" id="{3A041B79-2B5F-4A2B-B7A7-03175D1C7B02}"/>
                  </a:ext>
                </a:extLst>
              </p:cNvPr>
              <p:cNvSpPr txBox="1">
                <a:spLocks noRot="1" noChangeAspect="1" noMove="1" noResize="1" noEditPoints="1" noAdjustHandles="1" noChangeArrowheads="1" noChangeShapeType="1" noTextEdit="1"/>
              </p:cNvSpPr>
              <p:nvPr/>
            </p:nvSpPr>
            <p:spPr>
              <a:xfrm>
                <a:off x="6096000" y="4149258"/>
                <a:ext cx="1689758" cy="954107"/>
              </a:xfrm>
              <a:prstGeom prst="rect">
                <a:avLst/>
              </a:prstGeom>
              <a:blipFill>
                <a:blip r:embed="rId4"/>
                <a:stretch>
                  <a:fillRect t="-1282" b="-5769"/>
                </a:stretch>
              </a:blipFill>
            </p:spPr>
            <p:txBody>
              <a:bodyPr/>
              <a:lstStyle/>
              <a:p>
                <a:r>
                  <a:rPr lang="zh-Hans-HK" altLang="en-US">
                    <a:noFill/>
                  </a:rPr>
                  <a:t> </a:t>
                </a:r>
              </a:p>
            </p:txBody>
          </p:sp>
        </mc:Fallback>
      </mc:AlternateContent>
    </p:spTree>
    <p:extLst>
      <p:ext uri="{BB962C8B-B14F-4D97-AF65-F5344CB8AC3E}">
        <p14:creationId xmlns:p14="http://schemas.microsoft.com/office/powerpoint/2010/main" val="2684381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A7BAC1-874A-4BDD-919F-9109A9973EEC}"/>
              </a:ext>
            </a:extLst>
          </p:cNvPr>
          <p:cNvSpPr>
            <a:spLocks noGrp="1"/>
          </p:cNvSpPr>
          <p:nvPr>
            <p:ph type="sldNum" sz="quarter" idx="12"/>
          </p:nvPr>
        </p:nvSpPr>
        <p:spPr/>
        <p:txBody>
          <a:bodyPr/>
          <a:lstStyle/>
          <a:p>
            <a:fld id="{72A5E12F-523A-4D75-95A2-779F57F5D9E2}" type="slidenum">
              <a:rPr lang="zh-CN" altLang="en-US" smtClean="0"/>
              <a:pPr/>
              <a:t>6</a:t>
            </a:fld>
            <a:endParaRPr lang="zh-CN" altLang="en-US" dirty="0"/>
          </a:p>
        </p:txBody>
      </p:sp>
      <p:sp>
        <p:nvSpPr>
          <p:cNvPr id="3" name="文本占位符 2">
            <a:extLst>
              <a:ext uri="{FF2B5EF4-FFF2-40B4-BE49-F238E27FC236}">
                <a16:creationId xmlns:a16="http://schemas.microsoft.com/office/drawing/2014/main" id="{F8AFDAD5-3B07-4798-9FF4-B866A77B2E26}"/>
              </a:ext>
            </a:extLst>
          </p:cNvPr>
          <p:cNvSpPr>
            <a:spLocks noGrp="1"/>
          </p:cNvSpPr>
          <p:nvPr>
            <p:ph type="body" sz="quarter" idx="13"/>
          </p:nvPr>
        </p:nvSpPr>
        <p:spPr/>
        <p:txBody>
          <a:bodyPr/>
          <a:lstStyle/>
          <a:p>
            <a:r>
              <a:rPr lang="zh-CN" altLang="en-US" dirty="0"/>
              <a:t>方法一：下采样</a:t>
            </a:r>
          </a:p>
        </p:txBody>
      </p:sp>
      <p:sp>
        <p:nvSpPr>
          <p:cNvPr id="11" name="矩形 10">
            <a:extLst>
              <a:ext uri="{FF2B5EF4-FFF2-40B4-BE49-F238E27FC236}">
                <a16:creationId xmlns:a16="http://schemas.microsoft.com/office/drawing/2014/main" id="{E7650A50-CF26-4D51-852D-A83CB039DA6B}"/>
              </a:ext>
            </a:extLst>
          </p:cNvPr>
          <p:cNvSpPr/>
          <p:nvPr/>
        </p:nvSpPr>
        <p:spPr>
          <a:xfrm>
            <a:off x="291114" y="1217740"/>
            <a:ext cx="2803068" cy="523220"/>
          </a:xfrm>
          <a:prstGeom prst="rect">
            <a:avLst/>
          </a:prstGeom>
          <a:solidFill>
            <a:srgbClr val="EB705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Open Sans" pitchFamily="2" charset="0"/>
              </a:rPr>
              <a:t>DownSampling</a:t>
            </a:r>
            <a:endPar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endParaRPr>
          </a:p>
        </p:txBody>
      </p:sp>
      <p:pic>
        <p:nvPicPr>
          <p:cNvPr id="13" name="图片 12">
            <a:extLst>
              <a:ext uri="{FF2B5EF4-FFF2-40B4-BE49-F238E27FC236}">
                <a16:creationId xmlns:a16="http://schemas.microsoft.com/office/drawing/2014/main" id="{6D79CF20-7642-4A2D-B8A7-24D429242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60" y="1981105"/>
            <a:ext cx="2701468" cy="2009184"/>
          </a:xfrm>
          <a:prstGeom prst="rect">
            <a:avLst/>
          </a:prstGeom>
        </p:spPr>
      </p:pic>
      <p:pic>
        <p:nvPicPr>
          <p:cNvPr id="15" name="图片 14">
            <a:extLst>
              <a:ext uri="{FF2B5EF4-FFF2-40B4-BE49-F238E27FC236}">
                <a16:creationId xmlns:a16="http://schemas.microsoft.com/office/drawing/2014/main" id="{B312E361-3064-411B-B5AC-D384A5F3D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267" y="1698702"/>
            <a:ext cx="3223610" cy="2504927"/>
          </a:xfrm>
          <a:prstGeom prst="rect">
            <a:avLst/>
          </a:prstGeom>
        </p:spPr>
      </p:pic>
      <p:pic>
        <p:nvPicPr>
          <p:cNvPr id="17" name="图片 16">
            <a:extLst>
              <a:ext uri="{FF2B5EF4-FFF2-40B4-BE49-F238E27FC236}">
                <a16:creationId xmlns:a16="http://schemas.microsoft.com/office/drawing/2014/main" id="{7E186ED3-7440-4411-A2FC-BB1F9A46B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775" y="4203629"/>
            <a:ext cx="3248807" cy="1877800"/>
          </a:xfrm>
          <a:prstGeom prst="rect">
            <a:avLst/>
          </a:prstGeom>
        </p:spPr>
      </p:pic>
      <p:sp>
        <p:nvSpPr>
          <p:cNvPr id="18" name="文本框 17">
            <a:extLst>
              <a:ext uri="{FF2B5EF4-FFF2-40B4-BE49-F238E27FC236}">
                <a16:creationId xmlns:a16="http://schemas.microsoft.com/office/drawing/2014/main" id="{60C352D2-2138-48D5-AF4F-E3327438DFC8}"/>
              </a:ext>
            </a:extLst>
          </p:cNvPr>
          <p:cNvSpPr txBox="1"/>
          <p:nvPr/>
        </p:nvSpPr>
        <p:spPr>
          <a:xfrm>
            <a:off x="1071419" y="3926841"/>
            <a:ext cx="1447319" cy="369332"/>
          </a:xfrm>
          <a:prstGeom prst="rect">
            <a:avLst/>
          </a:prstGeom>
          <a:noFill/>
        </p:spPr>
        <p:txBody>
          <a:bodyPr wrap="none" rtlCol="0">
            <a:spAutoFit/>
          </a:bodyPr>
          <a:lstStyle/>
          <a:p>
            <a:r>
              <a:rPr lang="en-US" altLang="zh-CN" dirty="0"/>
              <a:t>Source image</a:t>
            </a:r>
            <a:endParaRPr lang="zh-Hans-HK" altLang="en-US" dirty="0"/>
          </a:p>
        </p:txBody>
      </p:sp>
      <p:sp>
        <p:nvSpPr>
          <p:cNvPr id="19" name="文本框 18">
            <a:extLst>
              <a:ext uri="{FF2B5EF4-FFF2-40B4-BE49-F238E27FC236}">
                <a16:creationId xmlns:a16="http://schemas.microsoft.com/office/drawing/2014/main" id="{76C84FB5-048B-4A9B-9028-5D5418CE66BE}"/>
              </a:ext>
            </a:extLst>
          </p:cNvPr>
          <p:cNvSpPr txBox="1"/>
          <p:nvPr/>
        </p:nvSpPr>
        <p:spPr>
          <a:xfrm>
            <a:off x="1071418" y="6110103"/>
            <a:ext cx="1445845" cy="369332"/>
          </a:xfrm>
          <a:prstGeom prst="rect">
            <a:avLst/>
          </a:prstGeom>
          <a:noFill/>
        </p:spPr>
        <p:txBody>
          <a:bodyPr wrap="none" rtlCol="0">
            <a:spAutoFit/>
          </a:bodyPr>
          <a:lstStyle/>
          <a:p>
            <a:r>
              <a:rPr lang="en-US" altLang="zh-CN" dirty="0"/>
              <a:t>Ground Truth</a:t>
            </a:r>
            <a:endParaRPr lang="zh-Hans-HK" altLang="en-US" dirty="0"/>
          </a:p>
        </p:txBody>
      </p:sp>
      <p:pic>
        <p:nvPicPr>
          <p:cNvPr id="21" name="图片 20">
            <a:extLst>
              <a:ext uri="{FF2B5EF4-FFF2-40B4-BE49-F238E27FC236}">
                <a16:creationId xmlns:a16="http://schemas.microsoft.com/office/drawing/2014/main" id="{453407CF-E2E4-4256-940C-71BCDBD20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0475" y="2597583"/>
            <a:ext cx="1123950" cy="923925"/>
          </a:xfrm>
          <a:prstGeom prst="rect">
            <a:avLst/>
          </a:prstGeom>
        </p:spPr>
      </p:pic>
      <p:cxnSp>
        <p:nvCxnSpPr>
          <p:cNvPr id="23" name="直接连接符 22">
            <a:extLst>
              <a:ext uri="{FF2B5EF4-FFF2-40B4-BE49-F238E27FC236}">
                <a16:creationId xmlns:a16="http://schemas.microsoft.com/office/drawing/2014/main" id="{294961E5-1064-495E-84BD-E4E01A97F572}"/>
              </a:ext>
            </a:extLst>
          </p:cNvPr>
          <p:cNvCxnSpPr>
            <a:cxnSpLocks/>
          </p:cNvCxnSpPr>
          <p:nvPr/>
        </p:nvCxnSpPr>
        <p:spPr>
          <a:xfrm>
            <a:off x="2557643" y="2235200"/>
            <a:ext cx="2611122" cy="3623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FC33A6D-F143-4AFC-B7AD-98CED46CA3D4}"/>
              </a:ext>
            </a:extLst>
          </p:cNvPr>
          <p:cNvCxnSpPr>
            <a:cxnSpLocks/>
          </p:cNvCxnSpPr>
          <p:nvPr/>
        </p:nvCxnSpPr>
        <p:spPr>
          <a:xfrm flipV="1">
            <a:off x="2557643" y="3288145"/>
            <a:ext cx="2611122" cy="638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箭头: 右 25">
            <a:extLst>
              <a:ext uri="{FF2B5EF4-FFF2-40B4-BE49-F238E27FC236}">
                <a16:creationId xmlns:a16="http://schemas.microsoft.com/office/drawing/2014/main" id="{96B731AE-2B41-463B-90B0-5B1B70499BB8}"/>
              </a:ext>
            </a:extLst>
          </p:cNvPr>
          <p:cNvSpPr/>
          <p:nvPr/>
        </p:nvSpPr>
        <p:spPr>
          <a:xfrm>
            <a:off x="6308436" y="2861006"/>
            <a:ext cx="837577" cy="2493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7" name="文本框 26">
            <a:extLst>
              <a:ext uri="{FF2B5EF4-FFF2-40B4-BE49-F238E27FC236}">
                <a16:creationId xmlns:a16="http://schemas.microsoft.com/office/drawing/2014/main" id="{943748B9-99AD-495B-83D2-D4A198623EC4}"/>
              </a:ext>
            </a:extLst>
          </p:cNvPr>
          <p:cNvSpPr txBox="1"/>
          <p:nvPr/>
        </p:nvSpPr>
        <p:spPr>
          <a:xfrm>
            <a:off x="6727224" y="4919259"/>
            <a:ext cx="4859022"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会造成高分辨率细节的损失</a:t>
            </a:r>
            <a:endParaRPr lang="en-US" altLang="zh-CN" dirty="0"/>
          </a:p>
          <a:p>
            <a:pPr marL="285750" indent="-285750">
              <a:buFont typeface="Arial" panose="020B0604020202020204" pitchFamily="34" charset="0"/>
              <a:buChar char="•"/>
            </a:pPr>
            <a:r>
              <a:rPr lang="zh-CN" altLang="en-US" dirty="0"/>
              <a:t>特征图分辨率低导致上采样后边缘呈锯齿状</a:t>
            </a:r>
            <a:endParaRPr lang="zh-Hans-HK" altLang="en-US" dirty="0"/>
          </a:p>
        </p:txBody>
      </p:sp>
    </p:spTree>
    <p:extLst>
      <p:ext uri="{BB962C8B-B14F-4D97-AF65-F5344CB8AC3E}">
        <p14:creationId xmlns:p14="http://schemas.microsoft.com/office/powerpoint/2010/main" val="379859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A7BAC1-874A-4BDD-919F-9109A9973EEC}"/>
              </a:ext>
            </a:extLst>
          </p:cNvPr>
          <p:cNvSpPr>
            <a:spLocks noGrp="1"/>
          </p:cNvSpPr>
          <p:nvPr>
            <p:ph type="sldNum" sz="quarter" idx="12"/>
          </p:nvPr>
        </p:nvSpPr>
        <p:spPr/>
        <p:txBody>
          <a:bodyPr/>
          <a:lstStyle/>
          <a:p>
            <a:fld id="{72A5E12F-523A-4D75-95A2-779F57F5D9E2}" type="slidenum">
              <a:rPr lang="zh-CN" altLang="en-US" smtClean="0"/>
              <a:pPr/>
              <a:t>7</a:t>
            </a:fld>
            <a:endParaRPr lang="zh-CN" altLang="en-US" dirty="0"/>
          </a:p>
        </p:txBody>
      </p:sp>
      <p:sp>
        <p:nvSpPr>
          <p:cNvPr id="3" name="文本占位符 2">
            <a:extLst>
              <a:ext uri="{FF2B5EF4-FFF2-40B4-BE49-F238E27FC236}">
                <a16:creationId xmlns:a16="http://schemas.microsoft.com/office/drawing/2014/main" id="{F8AFDAD5-3B07-4798-9FF4-B866A77B2E26}"/>
              </a:ext>
            </a:extLst>
          </p:cNvPr>
          <p:cNvSpPr>
            <a:spLocks noGrp="1"/>
          </p:cNvSpPr>
          <p:nvPr>
            <p:ph type="body" sz="quarter" idx="13"/>
          </p:nvPr>
        </p:nvSpPr>
        <p:spPr/>
        <p:txBody>
          <a:bodyPr/>
          <a:lstStyle/>
          <a:p>
            <a:r>
              <a:rPr lang="zh-CN" altLang="en-US" dirty="0"/>
              <a:t>方法二：图像块切割</a:t>
            </a:r>
          </a:p>
        </p:txBody>
      </p:sp>
      <p:sp>
        <p:nvSpPr>
          <p:cNvPr id="11" name="矩形 10">
            <a:extLst>
              <a:ext uri="{FF2B5EF4-FFF2-40B4-BE49-F238E27FC236}">
                <a16:creationId xmlns:a16="http://schemas.microsoft.com/office/drawing/2014/main" id="{E7650A50-CF26-4D51-852D-A83CB039DA6B}"/>
              </a:ext>
            </a:extLst>
          </p:cNvPr>
          <p:cNvSpPr/>
          <p:nvPr/>
        </p:nvSpPr>
        <p:spPr>
          <a:xfrm>
            <a:off x="291114" y="1217740"/>
            <a:ext cx="2803068" cy="523220"/>
          </a:xfrm>
          <a:prstGeom prst="rect">
            <a:avLst/>
          </a:prstGeom>
          <a:solidFill>
            <a:srgbClr val="EB705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Open Sans" pitchFamily="2" charset="0"/>
              </a:rPr>
              <a:t>Patch Cropping</a:t>
            </a:r>
            <a:endPar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endParaRPr>
          </a:p>
        </p:txBody>
      </p:sp>
      <p:pic>
        <p:nvPicPr>
          <p:cNvPr id="13" name="图片 12">
            <a:extLst>
              <a:ext uri="{FF2B5EF4-FFF2-40B4-BE49-F238E27FC236}">
                <a16:creationId xmlns:a16="http://schemas.microsoft.com/office/drawing/2014/main" id="{6D79CF20-7642-4A2D-B8A7-24D429242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60" y="1981105"/>
            <a:ext cx="2701468" cy="2009184"/>
          </a:xfrm>
          <a:prstGeom prst="rect">
            <a:avLst/>
          </a:prstGeom>
        </p:spPr>
      </p:pic>
      <p:pic>
        <p:nvPicPr>
          <p:cNvPr id="17" name="图片 16">
            <a:extLst>
              <a:ext uri="{FF2B5EF4-FFF2-40B4-BE49-F238E27FC236}">
                <a16:creationId xmlns:a16="http://schemas.microsoft.com/office/drawing/2014/main" id="{7E186ED3-7440-4411-A2FC-BB1F9A46B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775" y="4203629"/>
            <a:ext cx="3248807" cy="1877800"/>
          </a:xfrm>
          <a:prstGeom prst="rect">
            <a:avLst/>
          </a:prstGeom>
        </p:spPr>
      </p:pic>
      <p:sp>
        <p:nvSpPr>
          <p:cNvPr id="18" name="文本框 17">
            <a:extLst>
              <a:ext uri="{FF2B5EF4-FFF2-40B4-BE49-F238E27FC236}">
                <a16:creationId xmlns:a16="http://schemas.microsoft.com/office/drawing/2014/main" id="{60C352D2-2138-48D5-AF4F-E3327438DFC8}"/>
              </a:ext>
            </a:extLst>
          </p:cNvPr>
          <p:cNvSpPr txBox="1"/>
          <p:nvPr/>
        </p:nvSpPr>
        <p:spPr>
          <a:xfrm>
            <a:off x="1071419" y="3926841"/>
            <a:ext cx="1447319" cy="369332"/>
          </a:xfrm>
          <a:prstGeom prst="rect">
            <a:avLst/>
          </a:prstGeom>
          <a:noFill/>
        </p:spPr>
        <p:txBody>
          <a:bodyPr wrap="none" rtlCol="0">
            <a:spAutoFit/>
          </a:bodyPr>
          <a:lstStyle/>
          <a:p>
            <a:r>
              <a:rPr lang="en-US" altLang="zh-CN" dirty="0"/>
              <a:t>Source image</a:t>
            </a:r>
            <a:endParaRPr lang="zh-Hans-HK" altLang="en-US" dirty="0"/>
          </a:p>
        </p:txBody>
      </p:sp>
      <p:sp>
        <p:nvSpPr>
          <p:cNvPr id="19" name="文本框 18">
            <a:extLst>
              <a:ext uri="{FF2B5EF4-FFF2-40B4-BE49-F238E27FC236}">
                <a16:creationId xmlns:a16="http://schemas.microsoft.com/office/drawing/2014/main" id="{76C84FB5-048B-4A9B-9028-5D5418CE66BE}"/>
              </a:ext>
            </a:extLst>
          </p:cNvPr>
          <p:cNvSpPr txBox="1"/>
          <p:nvPr/>
        </p:nvSpPr>
        <p:spPr>
          <a:xfrm>
            <a:off x="1071418" y="6110103"/>
            <a:ext cx="1445845" cy="369332"/>
          </a:xfrm>
          <a:prstGeom prst="rect">
            <a:avLst/>
          </a:prstGeom>
          <a:noFill/>
        </p:spPr>
        <p:txBody>
          <a:bodyPr wrap="none" rtlCol="0">
            <a:spAutoFit/>
          </a:bodyPr>
          <a:lstStyle/>
          <a:p>
            <a:r>
              <a:rPr lang="en-US" altLang="zh-CN" dirty="0"/>
              <a:t>Ground Truth</a:t>
            </a:r>
            <a:endParaRPr lang="zh-Hans-HK" altLang="en-US" dirty="0"/>
          </a:p>
        </p:txBody>
      </p:sp>
      <p:cxnSp>
        <p:nvCxnSpPr>
          <p:cNvPr id="23" name="直接连接符 22">
            <a:extLst>
              <a:ext uri="{FF2B5EF4-FFF2-40B4-BE49-F238E27FC236}">
                <a16:creationId xmlns:a16="http://schemas.microsoft.com/office/drawing/2014/main" id="{294961E5-1064-495E-84BD-E4E01A97F572}"/>
              </a:ext>
            </a:extLst>
          </p:cNvPr>
          <p:cNvCxnSpPr>
            <a:cxnSpLocks/>
          </p:cNvCxnSpPr>
          <p:nvPr/>
        </p:nvCxnSpPr>
        <p:spPr>
          <a:xfrm flipV="1">
            <a:off x="2517263" y="1767765"/>
            <a:ext cx="1152321" cy="421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FC33A6D-F143-4AFC-B7AD-98CED46CA3D4}"/>
              </a:ext>
            </a:extLst>
          </p:cNvPr>
          <p:cNvCxnSpPr>
            <a:cxnSpLocks/>
          </p:cNvCxnSpPr>
          <p:nvPr/>
        </p:nvCxnSpPr>
        <p:spPr>
          <a:xfrm>
            <a:off x="2557643" y="3938243"/>
            <a:ext cx="1088329" cy="2921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箭头: 右 25">
            <a:extLst>
              <a:ext uri="{FF2B5EF4-FFF2-40B4-BE49-F238E27FC236}">
                <a16:creationId xmlns:a16="http://schemas.microsoft.com/office/drawing/2014/main" id="{96B731AE-2B41-463B-90B0-5B1B70499BB8}"/>
              </a:ext>
            </a:extLst>
          </p:cNvPr>
          <p:cNvSpPr/>
          <p:nvPr/>
        </p:nvSpPr>
        <p:spPr>
          <a:xfrm>
            <a:off x="4693746" y="1445856"/>
            <a:ext cx="945212" cy="295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7" name="文本框 26">
            <a:extLst>
              <a:ext uri="{FF2B5EF4-FFF2-40B4-BE49-F238E27FC236}">
                <a16:creationId xmlns:a16="http://schemas.microsoft.com/office/drawing/2014/main" id="{943748B9-99AD-495B-83D2-D4A198623EC4}"/>
              </a:ext>
            </a:extLst>
          </p:cNvPr>
          <p:cNvSpPr txBox="1"/>
          <p:nvPr/>
        </p:nvSpPr>
        <p:spPr>
          <a:xfrm>
            <a:off x="6623274" y="5335438"/>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缺少上下文信息，导致局部分类结果出错</a:t>
            </a:r>
            <a:endParaRPr lang="en-US" altLang="zh-CN" dirty="0"/>
          </a:p>
          <a:p>
            <a:pPr marL="285750" indent="-285750">
              <a:buFont typeface="Arial" panose="020B0604020202020204" pitchFamily="34" charset="0"/>
              <a:buChar char="•"/>
            </a:pPr>
            <a:r>
              <a:rPr lang="zh-CN" altLang="en-US" dirty="0"/>
              <a:t>“管中窥豹，可见一斑”</a:t>
            </a:r>
            <a:endParaRPr lang="en-US" altLang="zh-CN" dirty="0"/>
          </a:p>
          <a:p>
            <a:pPr marL="285750" indent="-285750">
              <a:buFont typeface="Arial" panose="020B0604020202020204" pitchFamily="34" charset="0"/>
              <a:buChar char="•"/>
            </a:pPr>
            <a:endParaRPr lang="zh-Hans-HK" altLang="en-US" dirty="0"/>
          </a:p>
        </p:txBody>
      </p:sp>
      <p:sp>
        <p:nvSpPr>
          <p:cNvPr id="6" name="矩形 5">
            <a:extLst>
              <a:ext uri="{FF2B5EF4-FFF2-40B4-BE49-F238E27FC236}">
                <a16:creationId xmlns:a16="http://schemas.microsoft.com/office/drawing/2014/main" id="{629D9D41-7489-49D4-AFF9-D6B8CBBFA776}"/>
              </a:ext>
            </a:extLst>
          </p:cNvPr>
          <p:cNvSpPr/>
          <p:nvPr/>
        </p:nvSpPr>
        <p:spPr>
          <a:xfrm>
            <a:off x="840509" y="2189018"/>
            <a:ext cx="581891" cy="58189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0" name="矩形 19">
            <a:extLst>
              <a:ext uri="{FF2B5EF4-FFF2-40B4-BE49-F238E27FC236}">
                <a16:creationId xmlns:a16="http://schemas.microsoft.com/office/drawing/2014/main" id="{1598035D-B94C-4898-9548-6591DF58EC89}"/>
              </a:ext>
            </a:extLst>
          </p:cNvPr>
          <p:cNvSpPr/>
          <p:nvPr/>
        </p:nvSpPr>
        <p:spPr>
          <a:xfrm>
            <a:off x="1429832" y="2191285"/>
            <a:ext cx="581891" cy="58189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2" name="矩形 21">
            <a:extLst>
              <a:ext uri="{FF2B5EF4-FFF2-40B4-BE49-F238E27FC236}">
                <a16:creationId xmlns:a16="http://schemas.microsoft.com/office/drawing/2014/main" id="{F9684552-38D3-4D3C-B4B7-93B1D88367D6}"/>
              </a:ext>
            </a:extLst>
          </p:cNvPr>
          <p:cNvSpPr/>
          <p:nvPr/>
        </p:nvSpPr>
        <p:spPr>
          <a:xfrm>
            <a:off x="835789" y="3343618"/>
            <a:ext cx="581891" cy="58189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5" name="矩形 24">
            <a:extLst>
              <a:ext uri="{FF2B5EF4-FFF2-40B4-BE49-F238E27FC236}">
                <a16:creationId xmlns:a16="http://schemas.microsoft.com/office/drawing/2014/main" id="{5504820E-F47F-4BB4-9F5D-C1917FBF683B}"/>
              </a:ext>
            </a:extLst>
          </p:cNvPr>
          <p:cNvSpPr/>
          <p:nvPr/>
        </p:nvSpPr>
        <p:spPr>
          <a:xfrm>
            <a:off x="1997802" y="2193582"/>
            <a:ext cx="581891" cy="58189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8" name="矩形 27">
            <a:extLst>
              <a:ext uri="{FF2B5EF4-FFF2-40B4-BE49-F238E27FC236}">
                <a16:creationId xmlns:a16="http://schemas.microsoft.com/office/drawing/2014/main" id="{5D6F7D08-A04A-4808-9C02-5363DFF1AC78}"/>
              </a:ext>
            </a:extLst>
          </p:cNvPr>
          <p:cNvSpPr/>
          <p:nvPr/>
        </p:nvSpPr>
        <p:spPr>
          <a:xfrm>
            <a:off x="842912" y="2775068"/>
            <a:ext cx="581891" cy="58189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pic>
        <p:nvPicPr>
          <p:cNvPr id="8" name="图片 7">
            <a:extLst>
              <a:ext uri="{FF2B5EF4-FFF2-40B4-BE49-F238E27FC236}">
                <a16:creationId xmlns:a16="http://schemas.microsoft.com/office/drawing/2014/main" id="{9CF8B33B-7778-4CDA-A969-BCD42776B0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1708" y="1860899"/>
            <a:ext cx="3575216" cy="2670468"/>
          </a:xfrm>
          <a:prstGeom prst="rect">
            <a:avLst/>
          </a:prstGeom>
        </p:spPr>
      </p:pic>
      <p:sp>
        <p:nvSpPr>
          <p:cNvPr id="29" name="矩形 28">
            <a:extLst>
              <a:ext uri="{FF2B5EF4-FFF2-40B4-BE49-F238E27FC236}">
                <a16:creationId xmlns:a16="http://schemas.microsoft.com/office/drawing/2014/main" id="{6497E86B-A170-4D9D-9B98-ED05E648EB8D}"/>
              </a:ext>
            </a:extLst>
          </p:cNvPr>
          <p:cNvSpPr/>
          <p:nvPr/>
        </p:nvSpPr>
        <p:spPr>
          <a:xfrm>
            <a:off x="3814619" y="1263044"/>
            <a:ext cx="581891" cy="58189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30" name="矩形 29">
            <a:extLst>
              <a:ext uri="{FF2B5EF4-FFF2-40B4-BE49-F238E27FC236}">
                <a16:creationId xmlns:a16="http://schemas.microsoft.com/office/drawing/2014/main" id="{2793B4A0-F66D-4430-8265-D33C62F22E59}"/>
              </a:ext>
            </a:extLst>
          </p:cNvPr>
          <p:cNvSpPr/>
          <p:nvPr/>
        </p:nvSpPr>
        <p:spPr>
          <a:xfrm>
            <a:off x="3814620" y="4203629"/>
            <a:ext cx="581891" cy="58189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31" name="矩形 30">
            <a:extLst>
              <a:ext uri="{FF2B5EF4-FFF2-40B4-BE49-F238E27FC236}">
                <a16:creationId xmlns:a16="http://schemas.microsoft.com/office/drawing/2014/main" id="{30486DDB-22DC-435B-8FAA-59B850C05FDE}"/>
              </a:ext>
            </a:extLst>
          </p:cNvPr>
          <p:cNvSpPr/>
          <p:nvPr/>
        </p:nvSpPr>
        <p:spPr>
          <a:xfrm>
            <a:off x="5936195" y="1263044"/>
            <a:ext cx="581891" cy="5818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32" name="矩形 31">
            <a:extLst>
              <a:ext uri="{FF2B5EF4-FFF2-40B4-BE49-F238E27FC236}">
                <a16:creationId xmlns:a16="http://schemas.microsoft.com/office/drawing/2014/main" id="{F2FD47F6-C2F6-470B-A0C0-93C69538D7E1}"/>
              </a:ext>
            </a:extLst>
          </p:cNvPr>
          <p:cNvSpPr/>
          <p:nvPr/>
        </p:nvSpPr>
        <p:spPr>
          <a:xfrm>
            <a:off x="5936196" y="4203629"/>
            <a:ext cx="581891" cy="5818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16" name="文本框 15">
            <a:extLst>
              <a:ext uri="{FF2B5EF4-FFF2-40B4-BE49-F238E27FC236}">
                <a16:creationId xmlns:a16="http://schemas.microsoft.com/office/drawing/2014/main" id="{BD6453D2-F0C5-4A33-8A63-57416B1829FA}"/>
              </a:ext>
            </a:extLst>
          </p:cNvPr>
          <p:cNvSpPr txBox="1"/>
          <p:nvPr/>
        </p:nvSpPr>
        <p:spPr>
          <a:xfrm>
            <a:off x="3801762" y="2189019"/>
            <a:ext cx="461665" cy="1670526"/>
          </a:xfrm>
          <a:prstGeom prst="rect">
            <a:avLst/>
          </a:prstGeom>
          <a:noFill/>
        </p:spPr>
        <p:txBody>
          <a:bodyPr vert="eaVert" wrap="square" rtlCol="0">
            <a:spAutoFit/>
          </a:bodyPr>
          <a:lstStyle/>
          <a:p>
            <a:r>
              <a:rPr lang="zh-CN" altLang="en-US" dirty="0">
                <a:solidFill>
                  <a:srgbClr val="FFC000"/>
                </a:solidFill>
              </a:rPr>
              <a:t>。。。。。。。</a:t>
            </a:r>
            <a:endParaRPr lang="zh-Hans-HK" altLang="en-US" dirty="0">
              <a:solidFill>
                <a:srgbClr val="FFC000"/>
              </a:solidFill>
            </a:endParaRPr>
          </a:p>
        </p:txBody>
      </p:sp>
      <p:sp>
        <p:nvSpPr>
          <p:cNvPr id="33" name="文本框 32">
            <a:extLst>
              <a:ext uri="{FF2B5EF4-FFF2-40B4-BE49-F238E27FC236}">
                <a16:creationId xmlns:a16="http://schemas.microsoft.com/office/drawing/2014/main" id="{6818513E-701E-4FFA-BEA6-AB64FBE63E17}"/>
              </a:ext>
            </a:extLst>
          </p:cNvPr>
          <p:cNvSpPr txBox="1"/>
          <p:nvPr/>
        </p:nvSpPr>
        <p:spPr>
          <a:xfrm>
            <a:off x="5939141" y="2189019"/>
            <a:ext cx="461665" cy="1670526"/>
          </a:xfrm>
          <a:prstGeom prst="rect">
            <a:avLst/>
          </a:prstGeom>
          <a:noFill/>
        </p:spPr>
        <p:txBody>
          <a:bodyPr vert="eaVert" wrap="square" rtlCol="0">
            <a:spAutoFit/>
          </a:bodyPr>
          <a:lstStyle/>
          <a:p>
            <a:r>
              <a:rPr lang="zh-CN" altLang="en-US" dirty="0">
                <a:solidFill>
                  <a:srgbClr val="FF0000"/>
                </a:solidFill>
              </a:rPr>
              <a:t>。。。。。。。</a:t>
            </a:r>
            <a:endParaRPr lang="zh-Hans-HK" altLang="en-US" dirty="0">
              <a:solidFill>
                <a:srgbClr val="FF0000"/>
              </a:solidFill>
            </a:endParaRPr>
          </a:p>
        </p:txBody>
      </p:sp>
      <p:sp>
        <p:nvSpPr>
          <p:cNvPr id="34" name="文本框 33">
            <a:extLst>
              <a:ext uri="{FF2B5EF4-FFF2-40B4-BE49-F238E27FC236}">
                <a16:creationId xmlns:a16="http://schemas.microsoft.com/office/drawing/2014/main" id="{D27C19CF-71BF-48FE-9D08-CAD5BA9B777F}"/>
              </a:ext>
            </a:extLst>
          </p:cNvPr>
          <p:cNvSpPr txBox="1"/>
          <p:nvPr/>
        </p:nvSpPr>
        <p:spPr>
          <a:xfrm>
            <a:off x="4643885" y="2770909"/>
            <a:ext cx="848502" cy="369332"/>
          </a:xfrm>
          <a:prstGeom prst="rect">
            <a:avLst/>
          </a:prstGeom>
          <a:noFill/>
        </p:spPr>
        <p:txBody>
          <a:bodyPr wrap="none" rtlCol="0">
            <a:spAutoFit/>
          </a:bodyPr>
          <a:lstStyle/>
          <a:p>
            <a:r>
              <a:rPr lang="en-US" altLang="zh-CN" dirty="0"/>
              <a:t>predict</a:t>
            </a:r>
            <a:endParaRPr lang="zh-Hans-HK" altLang="en-US" dirty="0"/>
          </a:p>
        </p:txBody>
      </p:sp>
      <p:cxnSp>
        <p:nvCxnSpPr>
          <p:cNvPr id="35" name="直接连接符 34">
            <a:extLst>
              <a:ext uri="{FF2B5EF4-FFF2-40B4-BE49-F238E27FC236}">
                <a16:creationId xmlns:a16="http://schemas.microsoft.com/office/drawing/2014/main" id="{A431236A-BACE-41B1-99EF-4DFC3987C2E0}"/>
              </a:ext>
            </a:extLst>
          </p:cNvPr>
          <p:cNvCxnSpPr>
            <a:cxnSpLocks/>
          </p:cNvCxnSpPr>
          <p:nvPr/>
        </p:nvCxnSpPr>
        <p:spPr>
          <a:xfrm>
            <a:off x="6595082" y="1767765"/>
            <a:ext cx="856274" cy="2919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36199AC-C287-49E3-AB1E-5750A34B2F3B}"/>
              </a:ext>
            </a:extLst>
          </p:cNvPr>
          <p:cNvCxnSpPr>
            <a:cxnSpLocks/>
          </p:cNvCxnSpPr>
          <p:nvPr/>
        </p:nvCxnSpPr>
        <p:spPr>
          <a:xfrm flipV="1">
            <a:off x="6604359" y="4384213"/>
            <a:ext cx="820433" cy="3545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16E54036-E2AB-4A19-8D29-E291F4F3CB56}"/>
              </a:ext>
            </a:extLst>
          </p:cNvPr>
          <p:cNvSpPr txBox="1"/>
          <p:nvPr/>
        </p:nvSpPr>
        <p:spPr>
          <a:xfrm>
            <a:off x="6512931" y="2744668"/>
            <a:ext cx="783933" cy="369332"/>
          </a:xfrm>
          <a:prstGeom prst="rect">
            <a:avLst/>
          </a:prstGeom>
          <a:noFill/>
        </p:spPr>
        <p:txBody>
          <a:bodyPr wrap="none" rtlCol="0">
            <a:spAutoFit/>
          </a:bodyPr>
          <a:lstStyle/>
          <a:p>
            <a:r>
              <a:rPr lang="en-US" altLang="zh-CN" dirty="0"/>
              <a:t>merge</a:t>
            </a:r>
            <a:endParaRPr lang="zh-Hans-HK" altLang="en-US" dirty="0"/>
          </a:p>
        </p:txBody>
      </p:sp>
      <p:sp>
        <p:nvSpPr>
          <p:cNvPr id="4" name="文本框 3">
            <a:extLst>
              <a:ext uri="{FF2B5EF4-FFF2-40B4-BE49-F238E27FC236}">
                <a16:creationId xmlns:a16="http://schemas.microsoft.com/office/drawing/2014/main" id="{C719B4C2-BB2C-9262-5650-81103C2F1725}"/>
              </a:ext>
            </a:extLst>
          </p:cNvPr>
          <p:cNvSpPr txBox="1"/>
          <p:nvPr/>
        </p:nvSpPr>
        <p:spPr>
          <a:xfrm>
            <a:off x="3642094" y="1846492"/>
            <a:ext cx="1002197" cy="369332"/>
          </a:xfrm>
          <a:prstGeom prst="rect">
            <a:avLst/>
          </a:prstGeom>
          <a:noFill/>
        </p:spPr>
        <p:txBody>
          <a:bodyPr wrap="none" rtlCol="0">
            <a:spAutoFit/>
          </a:bodyPr>
          <a:lstStyle/>
          <a:p>
            <a:r>
              <a:rPr lang="en-US" altLang="zh-CN" dirty="0"/>
              <a:t>500*500</a:t>
            </a:r>
            <a:endParaRPr lang="zh-CN" altLang="en-US" dirty="0"/>
          </a:p>
        </p:txBody>
      </p:sp>
      <p:sp>
        <p:nvSpPr>
          <p:cNvPr id="5" name="文本框 4">
            <a:extLst>
              <a:ext uri="{FF2B5EF4-FFF2-40B4-BE49-F238E27FC236}">
                <a16:creationId xmlns:a16="http://schemas.microsoft.com/office/drawing/2014/main" id="{8D9EE494-C5CC-D6F8-D7A4-2B6FD92761D9}"/>
              </a:ext>
            </a:extLst>
          </p:cNvPr>
          <p:cNvSpPr txBox="1"/>
          <p:nvPr/>
        </p:nvSpPr>
        <p:spPr>
          <a:xfrm>
            <a:off x="5769122" y="1844935"/>
            <a:ext cx="1002197" cy="369332"/>
          </a:xfrm>
          <a:prstGeom prst="rect">
            <a:avLst/>
          </a:prstGeom>
          <a:noFill/>
        </p:spPr>
        <p:txBody>
          <a:bodyPr wrap="none" rtlCol="0">
            <a:spAutoFit/>
          </a:bodyPr>
          <a:lstStyle/>
          <a:p>
            <a:r>
              <a:rPr lang="en-US" altLang="zh-CN" dirty="0"/>
              <a:t>500*500</a:t>
            </a:r>
            <a:endParaRPr lang="zh-CN" altLang="en-US" dirty="0"/>
          </a:p>
        </p:txBody>
      </p:sp>
      <p:sp>
        <p:nvSpPr>
          <p:cNvPr id="7" name="箭头: 右 6">
            <a:extLst>
              <a:ext uri="{FF2B5EF4-FFF2-40B4-BE49-F238E27FC236}">
                <a16:creationId xmlns:a16="http://schemas.microsoft.com/office/drawing/2014/main" id="{298F5E91-4472-F32F-29E4-7EEEEE510099}"/>
              </a:ext>
            </a:extLst>
          </p:cNvPr>
          <p:cNvSpPr/>
          <p:nvPr/>
        </p:nvSpPr>
        <p:spPr>
          <a:xfrm>
            <a:off x="4690038" y="4347022"/>
            <a:ext cx="945212" cy="295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Tree>
    <p:extLst>
      <p:ext uri="{BB962C8B-B14F-4D97-AF65-F5344CB8AC3E}">
        <p14:creationId xmlns:p14="http://schemas.microsoft.com/office/powerpoint/2010/main" val="9564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A7BAC1-874A-4BDD-919F-9109A9973EEC}"/>
              </a:ext>
            </a:extLst>
          </p:cNvPr>
          <p:cNvSpPr>
            <a:spLocks noGrp="1"/>
          </p:cNvSpPr>
          <p:nvPr>
            <p:ph type="sldNum" sz="quarter" idx="12"/>
          </p:nvPr>
        </p:nvSpPr>
        <p:spPr/>
        <p:txBody>
          <a:bodyPr/>
          <a:lstStyle/>
          <a:p>
            <a:fld id="{72A5E12F-523A-4D75-95A2-779F57F5D9E2}" type="slidenum">
              <a:rPr lang="zh-CN" altLang="en-US" smtClean="0"/>
              <a:pPr/>
              <a:t>8</a:t>
            </a:fld>
            <a:endParaRPr lang="zh-CN" altLang="en-US"/>
          </a:p>
        </p:txBody>
      </p:sp>
      <p:sp>
        <p:nvSpPr>
          <p:cNvPr id="3" name="文本占位符 2">
            <a:extLst>
              <a:ext uri="{FF2B5EF4-FFF2-40B4-BE49-F238E27FC236}">
                <a16:creationId xmlns:a16="http://schemas.microsoft.com/office/drawing/2014/main" id="{F8AFDAD5-3B07-4798-9FF4-B866A77B2E26}"/>
              </a:ext>
            </a:extLst>
          </p:cNvPr>
          <p:cNvSpPr>
            <a:spLocks noGrp="1"/>
          </p:cNvSpPr>
          <p:nvPr>
            <p:ph type="body" sz="quarter" idx="13"/>
          </p:nvPr>
        </p:nvSpPr>
        <p:spPr/>
        <p:txBody>
          <a:bodyPr/>
          <a:lstStyle/>
          <a:p>
            <a:r>
              <a:rPr lang="zh-CN" altLang="en-US" dirty="0"/>
              <a:t>方法三：全局与局部融合策略</a:t>
            </a:r>
          </a:p>
        </p:txBody>
      </p:sp>
      <p:sp>
        <p:nvSpPr>
          <p:cNvPr id="127" name="文本框 126">
            <a:extLst>
              <a:ext uri="{FF2B5EF4-FFF2-40B4-BE49-F238E27FC236}">
                <a16:creationId xmlns:a16="http://schemas.microsoft.com/office/drawing/2014/main" id="{58066540-2E5F-41F1-BE87-C96842105461}"/>
              </a:ext>
            </a:extLst>
          </p:cNvPr>
          <p:cNvSpPr txBox="1"/>
          <p:nvPr/>
        </p:nvSpPr>
        <p:spPr>
          <a:xfrm>
            <a:off x="291114" y="1096660"/>
            <a:ext cx="11496559" cy="646331"/>
          </a:xfrm>
          <a:prstGeom prst="rect">
            <a:avLst/>
          </a:prstGeom>
          <a:noFill/>
        </p:spPr>
        <p:txBody>
          <a:bodyPr wrap="square">
            <a:spAutoFit/>
          </a:bodyPr>
          <a:lstStyle/>
          <a:p>
            <a:r>
              <a:rPr lang="en-US" altLang="zh-Hans-HK" sz="3600" b="1" dirty="0"/>
              <a:t>Collaborative Global Local Networks (GLNet) – CVPR2019</a:t>
            </a:r>
            <a:endParaRPr lang="zh-Hans-HK" altLang="en-US" sz="3600" b="1" dirty="0"/>
          </a:p>
        </p:txBody>
      </p:sp>
      <p:pic>
        <p:nvPicPr>
          <p:cNvPr id="4" name="图片 3">
            <a:extLst>
              <a:ext uri="{FF2B5EF4-FFF2-40B4-BE49-F238E27FC236}">
                <a16:creationId xmlns:a16="http://schemas.microsoft.com/office/drawing/2014/main" id="{EF73AECB-9E89-A689-31AA-C8F7C976D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653" y="1919338"/>
            <a:ext cx="9333347" cy="3329027"/>
          </a:xfrm>
          <a:prstGeom prst="rect">
            <a:avLst/>
          </a:prstGeom>
        </p:spPr>
      </p:pic>
      <p:sp>
        <p:nvSpPr>
          <p:cNvPr id="5" name="文本框 4">
            <a:extLst>
              <a:ext uri="{FF2B5EF4-FFF2-40B4-BE49-F238E27FC236}">
                <a16:creationId xmlns:a16="http://schemas.microsoft.com/office/drawing/2014/main" id="{9D79C989-31A9-9914-2FE5-BDC6A32A4A0A}"/>
              </a:ext>
            </a:extLst>
          </p:cNvPr>
          <p:cNvSpPr txBox="1"/>
          <p:nvPr/>
        </p:nvSpPr>
        <p:spPr>
          <a:xfrm>
            <a:off x="291114" y="5295355"/>
            <a:ext cx="11353877" cy="1200329"/>
          </a:xfrm>
          <a:prstGeom prst="rect">
            <a:avLst/>
          </a:prstGeom>
          <a:noFill/>
        </p:spPr>
        <p:txBody>
          <a:bodyPr wrap="none" rtlCol="0">
            <a:spAutoFit/>
          </a:bodyPr>
          <a:lstStyle/>
          <a:p>
            <a:pPr marL="285750" indent="-285750">
              <a:buFont typeface="Arial" panose="020B0604020202020204" pitchFamily="34" charset="0"/>
              <a:buChar char="•"/>
            </a:pPr>
            <a:r>
              <a:rPr lang="en-US" altLang="zh-Hans-HK" sz="2400" b="1" dirty="0"/>
              <a:t>The </a:t>
            </a:r>
            <a:r>
              <a:rPr lang="en-US" altLang="zh-Hans-HK" sz="2400" b="1" dirty="0">
                <a:solidFill>
                  <a:schemeClr val="accent2"/>
                </a:solidFill>
              </a:rPr>
              <a:t>Global</a:t>
            </a:r>
            <a:r>
              <a:rPr lang="en-US" altLang="zh-Hans-HK" sz="2400" b="1" dirty="0"/>
              <a:t> and </a:t>
            </a:r>
            <a:r>
              <a:rPr lang="en-US" altLang="zh-Hans-HK" sz="2400" b="1" dirty="0">
                <a:solidFill>
                  <a:schemeClr val="accent2"/>
                </a:solidFill>
              </a:rPr>
              <a:t>Local</a:t>
            </a:r>
            <a:r>
              <a:rPr lang="en-US" altLang="zh-Hans-HK" sz="2400" b="1" dirty="0"/>
              <a:t> Branches – </a:t>
            </a:r>
            <a:r>
              <a:rPr lang="zh-CN" altLang="en-US" sz="2400" b="1" dirty="0"/>
              <a:t>以</a:t>
            </a:r>
            <a:r>
              <a:rPr lang="en-US" altLang="zh-CN" sz="2400" b="1" dirty="0"/>
              <a:t>FPN</a:t>
            </a:r>
            <a:r>
              <a:rPr lang="zh-CN" altLang="en-US" sz="2400" b="1" dirty="0"/>
              <a:t>为骨干网络，通过卷积获得特征图</a:t>
            </a:r>
            <a:endParaRPr lang="en-US" altLang="zh-Hans-HK" sz="2400" b="1" dirty="0"/>
          </a:p>
          <a:p>
            <a:pPr marL="285750" indent="-285750">
              <a:buFont typeface="Arial" panose="020B0604020202020204" pitchFamily="34" charset="0"/>
              <a:buChar char="•"/>
            </a:pPr>
            <a:r>
              <a:rPr lang="en-US" altLang="zh-Hans-HK" sz="2400" b="1" dirty="0"/>
              <a:t>D</a:t>
            </a:r>
            <a:r>
              <a:rPr lang="en-US" altLang="zh-CN" sz="2400" b="1" dirty="0"/>
              <a:t>eep feature map </a:t>
            </a:r>
            <a:r>
              <a:rPr lang="en-US" altLang="zh-CN" sz="2400" b="1" dirty="0">
                <a:solidFill>
                  <a:schemeClr val="accent2"/>
                </a:solidFill>
              </a:rPr>
              <a:t>sharing </a:t>
            </a:r>
            <a:r>
              <a:rPr lang="en-US" altLang="zh-Hans-HK" sz="2400" b="1" dirty="0"/>
              <a:t>–</a:t>
            </a:r>
            <a:r>
              <a:rPr lang="en-US" altLang="zh-CN" sz="2400" b="1" dirty="0">
                <a:solidFill>
                  <a:schemeClr val="accent2"/>
                </a:solidFill>
              </a:rPr>
              <a:t> </a:t>
            </a:r>
            <a:r>
              <a:rPr lang="zh-CN" altLang="en-US" sz="2400" b="1" dirty="0"/>
              <a:t>根据裁剪的相对位置，在</a:t>
            </a:r>
            <a:r>
              <a:rPr lang="en-US" altLang="zh-CN" sz="2400" b="1" dirty="0"/>
              <a:t>FPN</a:t>
            </a:r>
            <a:r>
              <a:rPr lang="zh-CN" altLang="en-US" sz="2400" b="1" dirty="0"/>
              <a:t>的各个层进行特征图共享</a:t>
            </a:r>
            <a:endParaRPr lang="en-US" altLang="zh-Hans-HK" sz="2400" b="1" dirty="0"/>
          </a:p>
          <a:p>
            <a:pPr marL="285750" indent="-285750">
              <a:buFont typeface="Arial" panose="020B0604020202020204" pitchFamily="34" charset="0"/>
              <a:buChar char="•"/>
            </a:pPr>
            <a:r>
              <a:rPr lang="en-US" altLang="zh-Hans-HK" sz="2400" b="1" dirty="0"/>
              <a:t>Branch </a:t>
            </a:r>
            <a:r>
              <a:rPr lang="en-US" altLang="zh-Hans-HK" sz="2400" b="1" dirty="0">
                <a:solidFill>
                  <a:schemeClr val="accent2"/>
                </a:solidFill>
              </a:rPr>
              <a:t>Aggregation</a:t>
            </a:r>
            <a:r>
              <a:rPr lang="en-US" altLang="zh-Hans-HK" sz="2400" b="1" dirty="0"/>
              <a:t> with </a:t>
            </a:r>
            <a:r>
              <a:rPr lang="en-US" altLang="zh-Hans-HK" sz="2400" b="1" dirty="0">
                <a:solidFill>
                  <a:schemeClr val="accent2"/>
                </a:solidFill>
              </a:rPr>
              <a:t>Regularization </a:t>
            </a:r>
            <a:r>
              <a:rPr lang="en-US" altLang="zh-Hans-HK" sz="2400" b="1" dirty="0"/>
              <a:t>– </a:t>
            </a:r>
            <a:r>
              <a:rPr lang="zh-CN" altLang="en-US" sz="2400" b="1" dirty="0"/>
              <a:t>对两个分支的最终结果进行拼接融合</a:t>
            </a:r>
            <a:endParaRPr lang="zh-Hans-HK" altLang="en-US" sz="2400" b="1" dirty="0">
              <a:solidFill>
                <a:schemeClr val="accent2"/>
              </a:solidFill>
            </a:endParaRPr>
          </a:p>
        </p:txBody>
      </p:sp>
    </p:spTree>
    <p:extLst>
      <p:ext uri="{BB962C8B-B14F-4D97-AF65-F5344CB8AC3E}">
        <p14:creationId xmlns:p14="http://schemas.microsoft.com/office/powerpoint/2010/main" val="2485109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A7BAC1-874A-4BDD-919F-9109A9973EEC}"/>
              </a:ext>
            </a:extLst>
          </p:cNvPr>
          <p:cNvSpPr>
            <a:spLocks noGrp="1"/>
          </p:cNvSpPr>
          <p:nvPr>
            <p:ph type="sldNum" sz="quarter" idx="12"/>
          </p:nvPr>
        </p:nvSpPr>
        <p:spPr/>
        <p:txBody>
          <a:bodyPr/>
          <a:lstStyle/>
          <a:p>
            <a:fld id="{72A5E12F-523A-4D75-95A2-779F57F5D9E2}" type="slidenum">
              <a:rPr lang="zh-CN" altLang="en-US" smtClean="0"/>
              <a:pPr/>
              <a:t>9</a:t>
            </a:fld>
            <a:endParaRPr lang="zh-CN" altLang="en-US"/>
          </a:p>
        </p:txBody>
      </p:sp>
      <p:sp>
        <p:nvSpPr>
          <p:cNvPr id="3" name="文本占位符 2">
            <a:extLst>
              <a:ext uri="{FF2B5EF4-FFF2-40B4-BE49-F238E27FC236}">
                <a16:creationId xmlns:a16="http://schemas.microsoft.com/office/drawing/2014/main" id="{F8AFDAD5-3B07-4798-9FF4-B866A77B2E26}"/>
              </a:ext>
            </a:extLst>
          </p:cNvPr>
          <p:cNvSpPr>
            <a:spLocks noGrp="1"/>
          </p:cNvSpPr>
          <p:nvPr>
            <p:ph type="body" sz="quarter" idx="13"/>
          </p:nvPr>
        </p:nvSpPr>
        <p:spPr/>
        <p:txBody>
          <a:bodyPr/>
          <a:lstStyle/>
          <a:p>
            <a:r>
              <a:rPr lang="zh-CN" altLang="en-US" dirty="0"/>
              <a:t>方法三：全局与局部融合策略</a:t>
            </a:r>
          </a:p>
        </p:txBody>
      </p:sp>
      <p:sp>
        <p:nvSpPr>
          <p:cNvPr id="127" name="文本框 126">
            <a:extLst>
              <a:ext uri="{FF2B5EF4-FFF2-40B4-BE49-F238E27FC236}">
                <a16:creationId xmlns:a16="http://schemas.microsoft.com/office/drawing/2014/main" id="{58066540-2E5F-41F1-BE87-C96842105461}"/>
              </a:ext>
            </a:extLst>
          </p:cNvPr>
          <p:cNvSpPr txBox="1"/>
          <p:nvPr/>
        </p:nvSpPr>
        <p:spPr>
          <a:xfrm>
            <a:off x="291114" y="1096660"/>
            <a:ext cx="11496559" cy="646331"/>
          </a:xfrm>
          <a:prstGeom prst="rect">
            <a:avLst/>
          </a:prstGeom>
          <a:noFill/>
        </p:spPr>
        <p:txBody>
          <a:bodyPr wrap="square">
            <a:spAutoFit/>
          </a:bodyPr>
          <a:lstStyle/>
          <a:p>
            <a:r>
              <a:rPr lang="en-US" altLang="zh-Hans-HK" sz="3600" b="1" dirty="0"/>
              <a:t>Collaborative Global Local Networks (GLNet) – CVPR2019</a:t>
            </a:r>
            <a:endParaRPr lang="zh-Hans-HK" altLang="en-US" sz="3600" b="1" dirty="0"/>
          </a:p>
        </p:txBody>
      </p:sp>
      <p:sp>
        <p:nvSpPr>
          <p:cNvPr id="128" name="文本框 127">
            <a:extLst>
              <a:ext uri="{FF2B5EF4-FFF2-40B4-BE49-F238E27FC236}">
                <a16:creationId xmlns:a16="http://schemas.microsoft.com/office/drawing/2014/main" id="{62E90AB2-2E30-4BB3-918F-71914574BE7F}"/>
              </a:ext>
            </a:extLst>
          </p:cNvPr>
          <p:cNvSpPr txBox="1"/>
          <p:nvPr/>
        </p:nvSpPr>
        <p:spPr>
          <a:xfrm>
            <a:off x="291114" y="2545741"/>
            <a:ext cx="10364248" cy="8744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从全局（</a:t>
            </a:r>
            <a:r>
              <a:rPr kumimoji="1" lang="en-US" altLang="zh-CN" b="1" dirty="0">
                <a:latin typeface="微软雅黑" panose="020B0503020204020204" pitchFamily="34" charset="-122"/>
                <a:ea typeface="微软雅黑" panose="020B0503020204020204" pitchFamily="34" charset="-122"/>
                <a:cs typeface="Arial" panose="020B0604020202020204" pitchFamily="34" charset="0"/>
              </a:rPr>
              <a:t>Global</a:t>
            </a: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）获得上下文信息，从局部（</a:t>
            </a:r>
            <a:r>
              <a:rPr kumimoji="1" lang="en-US" altLang="zh-CN" b="1" dirty="0">
                <a:latin typeface="微软雅黑" panose="020B0503020204020204" pitchFamily="34" charset="-122"/>
                <a:ea typeface="微软雅黑" panose="020B0503020204020204" pitchFamily="34" charset="-122"/>
                <a:cs typeface="Arial" panose="020B0604020202020204" pitchFamily="34" charset="0"/>
              </a:rPr>
              <a:t>Local</a:t>
            </a: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）获得分割细节，最终融合成最终分割结果。</a:t>
            </a:r>
            <a:endParaRPr kumimoji="1" lang="en-US" altLang="zh-CN" b="1"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b="1" dirty="0">
                <a:latin typeface="微软雅黑" panose="020B0503020204020204" pitchFamily="34" charset="-122"/>
                <a:ea typeface="微软雅黑" panose="020B0503020204020204" pitchFamily="34" charset="-122"/>
                <a:cs typeface="Arial" panose="020B0604020202020204" pitchFamily="34" charset="0"/>
              </a:rPr>
              <a:t>该方法很好地解决了高分辨率图像分割中的精度和空间占用问题。</a:t>
            </a:r>
            <a:endParaRPr kumimoji="1" lang="en-US" altLang="zh-CN"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848A72A2-0A37-3B91-0FA7-9930655E53D1}"/>
              </a:ext>
            </a:extLst>
          </p:cNvPr>
          <p:cNvSpPr/>
          <p:nvPr/>
        </p:nvSpPr>
        <p:spPr>
          <a:xfrm>
            <a:off x="390640" y="1832993"/>
            <a:ext cx="1040054" cy="523220"/>
          </a:xfrm>
          <a:prstGeom prst="rect">
            <a:avLst/>
          </a:prstGeom>
          <a:solidFill>
            <a:srgbClr val="EB705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贡献</a:t>
            </a:r>
          </a:p>
        </p:txBody>
      </p:sp>
      <p:sp>
        <p:nvSpPr>
          <p:cNvPr id="6" name="矩形 5">
            <a:extLst>
              <a:ext uri="{FF2B5EF4-FFF2-40B4-BE49-F238E27FC236}">
                <a16:creationId xmlns:a16="http://schemas.microsoft.com/office/drawing/2014/main" id="{AC416B72-E002-4D70-A052-026B3BC262E0}"/>
              </a:ext>
            </a:extLst>
          </p:cNvPr>
          <p:cNvSpPr/>
          <p:nvPr/>
        </p:nvSpPr>
        <p:spPr>
          <a:xfrm>
            <a:off x="390640" y="3539320"/>
            <a:ext cx="1040054" cy="523220"/>
          </a:xfrm>
          <a:prstGeom prst="rect">
            <a:avLst/>
          </a:prstGeom>
          <a:solidFill>
            <a:srgbClr val="EB705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问题</a:t>
            </a:r>
          </a:p>
        </p:txBody>
      </p:sp>
      <p:sp>
        <p:nvSpPr>
          <p:cNvPr id="7" name="文本框 6">
            <a:extLst>
              <a:ext uri="{FF2B5EF4-FFF2-40B4-BE49-F238E27FC236}">
                <a16:creationId xmlns:a16="http://schemas.microsoft.com/office/drawing/2014/main" id="{8E2CD7F6-D7FD-68F8-039D-36F8587951DA}"/>
              </a:ext>
            </a:extLst>
          </p:cNvPr>
          <p:cNvSpPr txBox="1"/>
          <p:nvPr/>
        </p:nvSpPr>
        <p:spPr>
          <a:xfrm>
            <a:off x="390640" y="4178603"/>
            <a:ext cx="10083210" cy="128990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繁杂的特征图分享过程使得网络整体上时间效率较低，推断速度较慢（</a:t>
            </a:r>
            <a:r>
              <a:rPr kumimoji="1" lang="en-US" altLang="zh-CN"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Time-Consuming</a:t>
            </a:r>
            <a:r>
              <a:rPr kumimoji="1" lang="zh-CN" altLang="en-US"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endParaRPr kumimoji="1" lang="en-US" altLang="zh-CN"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如果全局已经足够好，那么就不是所有的图像块（</a:t>
            </a:r>
            <a:r>
              <a:rPr kumimoji="1" lang="en-US" altLang="zh-CN"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Patch</a:t>
            </a:r>
            <a:r>
              <a:rPr kumimoji="1" lang="zh-CN" altLang="en-US"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）都需要融合细化。</a:t>
            </a:r>
            <a:endParaRPr kumimoji="1" lang="en-US" altLang="zh-CN"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kumimoji="1" lang="zh-CN" altLang="en-US"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如何更好地权衡推断速度、显存占用和分割精度。</a:t>
            </a:r>
            <a:endParaRPr kumimoji="1" lang="en-US" altLang="zh-CN"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0D40EE03-4FB5-C016-DE19-B588E80F2B6A}"/>
              </a:ext>
            </a:extLst>
          </p:cNvPr>
          <p:cNvSpPr txBox="1"/>
          <p:nvPr/>
        </p:nvSpPr>
        <p:spPr>
          <a:xfrm>
            <a:off x="291114" y="5561285"/>
            <a:ext cx="11602307" cy="461665"/>
          </a:xfrm>
          <a:prstGeom prst="rect">
            <a:avLst/>
          </a:prstGeom>
          <a:noFill/>
        </p:spPr>
        <p:txBody>
          <a:bodyPr wrap="square">
            <a:spAutoFit/>
          </a:bodyPr>
          <a:lstStyle/>
          <a:p>
            <a:r>
              <a:rPr lang="zh-CN" altLang="en-US" sz="2000" b="1" dirty="0">
                <a:solidFill>
                  <a:srgbClr val="6B2D0B"/>
                </a:solidFill>
                <a:ea typeface="微软雅黑" panose="020B0503020204020204" pitchFamily="34" charset="-122"/>
              </a:rPr>
              <a:t> </a:t>
            </a:r>
            <a:r>
              <a:rPr lang="en-US" altLang="zh-CN" sz="2400" b="1" dirty="0">
                <a:solidFill>
                  <a:srgbClr val="6B2D0B"/>
                </a:solidFill>
                <a:ea typeface="微软雅黑" panose="020B0503020204020204" pitchFamily="34" charset="-122"/>
              </a:rPr>
              <a:t>PPN</a:t>
            </a:r>
            <a:r>
              <a:rPr lang="en-US" altLang="zh-CN" sz="2000" b="1" dirty="0">
                <a:solidFill>
                  <a:srgbClr val="6B2D0B"/>
                </a:solidFill>
                <a:ea typeface="微软雅黑" panose="020B0503020204020204" pitchFamily="34" charset="-122"/>
              </a:rPr>
              <a:t> – </a:t>
            </a:r>
            <a:r>
              <a:rPr lang="zh-CN" altLang="en-US" sz="2000" b="1" dirty="0">
                <a:solidFill>
                  <a:srgbClr val="6B2D0B"/>
                </a:solidFill>
                <a:ea typeface="微软雅黑" panose="020B0503020204020204" pitchFamily="34" charset="-122"/>
              </a:rPr>
              <a:t>能够从全局出发，挑选出需要进一步融合细化的图像块，从而减少计算资源的消耗</a:t>
            </a:r>
            <a:endParaRPr lang="zh-CN" altLang="en-US" sz="2000" dirty="0"/>
          </a:p>
        </p:txBody>
      </p:sp>
    </p:spTree>
    <p:extLst>
      <p:ext uri="{BB962C8B-B14F-4D97-AF65-F5344CB8AC3E}">
        <p14:creationId xmlns:p14="http://schemas.microsoft.com/office/powerpoint/2010/main" val="188084527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20776</TotalTime>
  <Words>1356</Words>
  <Application>Microsoft Office PowerPoint</Application>
  <PresentationFormat>宽屏</PresentationFormat>
  <Paragraphs>280</Paragraphs>
  <Slides>26</Slides>
  <Notes>20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-apple-system</vt:lpstr>
      <vt:lpstr>CMR10</vt:lpstr>
      <vt:lpstr>CMSY10</vt:lpstr>
      <vt:lpstr>NimbusRomNo9L-Regu</vt:lpstr>
      <vt:lpstr>等线</vt:lpstr>
      <vt:lpstr>黑体</vt:lpstr>
      <vt:lpstr>微软雅黑</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Zequn Zhou</cp:lastModifiedBy>
  <cp:revision>2116</cp:revision>
  <dcterms:created xsi:type="dcterms:W3CDTF">2021-05-16T02:35:10Z</dcterms:created>
  <dcterms:modified xsi:type="dcterms:W3CDTF">2024-01-04T12:56:57Z</dcterms:modified>
</cp:coreProperties>
</file>